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slide+xml" PartName="/ppt/slides/slide41.xml"/>
  <Override ContentType="application/vnd.openxmlformats-officedocument.presentationml.slide+xml" PartName="/ppt/slides/slide42.xml"/>
  <Override ContentType="application/vnd.openxmlformats-officedocument.presentationml.slide+xml" PartName="/ppt/slides/slide43.xml"/>
  <Override ContentType="application/vnd.openxmlformats-officedocument.presentationml.slide+xml" PartName="/ppt/slides/slide44.xml"/>
  <Override ContentType="application/vnd.openxmlformats-officedocument.presentationml.slide+xml" PartName="/ppt/slides/slide45.xml"/>
  <Override ContentType="application/vnd.openxmlformats-officedocument.presentationml.slide+xml" PartName="/ppt/slides/slide4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7"/>
    <p:sldId id="257" r:id="rId68"/>
    <p:sldId id="258" r:id="rId69"/>
    <p:sldId id="259" r:id="rId70"/>
    <p:sldId id="260" r:id="rId71"/>
    <p:sldId id="261" r:id="rId72"/>
    <p:sldId id="262" r:id="rId73"/>
    <p:sldId id="263" r:id="rId74"/>
    <p:sldId id="264" r:id="rId75"/>
    <p:sldId id="265" r:id="rId76"/>
    <p:sldId id="266" r:id="rId77"/>
    <p:sldId id="267" r:id="rId78"/>
    <p:sldId id="268" r:id="rId79"/>
    <p:sldId id="269" r:id="rId80"/>
    <p:sldId id="270" r:id="rId81"/>
    <p:sldId id="271" r:id="rId82"/>
    <p:sldId id="272" r:id="rId83"/>
    <p:sldId id="273" r:id="rId84"/>
    <p:sldId id="274" r:id="rId85"/>
    <p:sldId id="275" r:id="rId86"/>
    <p:sldId id="276" r:id="rId87"/>
    <p:sldId id="277" r:id="rId88"/>
    <p:sldId id="278" r:id="rId89"/>
    <p:sldId id="279" r:id="rId90"/>
    <p:sldId id="280" r:id="rId91"/>
    <p:sldId id="281" r:id="rId92"/>
    <p:sldId id="282" r:id="rId93"/>
    <p:sldId id="283" r:id="rId94"/>
    <p:sldId id="284" r:id="rId95"/>
    <p:sldId id="285" r:id="rId96"/>
    <p:sldId id="286" r:id="rId97"/>
    <p:sldId id="287" r:id="rId98"/>
    <p:sldId id="288" r:id="rId99"/>
    <p:sldId id="289" r:id="rId100"/>
    <p:sldId id="290" r:id="rId101"/>
    <p:sldId id="291" r:id="rId102"/>
    <p:sldId id="292" r:id="rId103"/>
    <p:sldId id="293" r:id="rId104"/>
    <p:sldId id="294" r:id="rId105"/>
    <p:sldId id="295" r:id="rId106"/>
    <p:sldId id="296" r:id="rId107"/>
    <p:sldId id="297" r:id="rId108"/>
    <p:sldId id="298" r:id="rId109"/>
    <p:sldId id="299" r:id="rId110"/>
    <p:sldId id="300" r:id="rId111"/>
    <p:sldId id="301" r:id="rId112"/>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Roboto Condensed" charset="1" panose="02000000000000000000"/>
      <p:regular r:id="rId10"/>
    </p:embeddedFont>
    <p:embeddedFont>
      <p:font typeface="Roboto Condensed Bold" charset="1" panose="02000000000000000000"/>
      <p:regular r:id="rId11"/>
    </p:embeddedFont>
    <p:embeddedFont>
      <p:font typeface="Roboto Condensed Italics" charset="1" panose="02000000000000000000"/>
      <p:regular r:id="rId12"/>
    </p:embeddedFont>
    <p:embeddedFont>
      <p:font typeface="Roboto Condensed Bold Italics" charset="1" panose="02000000000000000000"/>
      <p:regular r:id="rId13"/>
    </p:embeddedFont>
    <p:embeddedFont>
      <p:font typeface="Roboto" charset="1" panose="02000000000000000000"/>
      <p:regular r:id="rId14"/>
    </p:embeddedFont>
    <p:embeddedFont>
      <p:font typeface="Roboto Bold" charset="1" panose="02000000000000000000"/>
      <p:regular r:id="rId15"/>
    </p:embeddedFont>
    <p:embeddedFont>
      <p:font typeface="Roboto Italics" charset="1" panose="02000000000000000000"/>
      <p:regular r:id="rId16"/>
    </p:embeddedFont>
    <p:embeddedFont>
      <p:font typeface="Roboto Bold Italics" charset="1" panose="02000000000000000000"/>
      <p:regular r:id="rId17"/>
    </p:embeddedFont>
    <p:embeddedFont>
      <p:font typeface="Lato" charset="1" panose="020F0502020204030203"/>
      <p:regular r:id="rId18"/>
    </p:embeddedFont>
    <p:embeddedFont>
      <p:font typeface="Lato Bold" charset="1" panose="020F0502020204030203"/>
      <p:regular r:id="rId19"/>
    </p:embeddedFont>
    <p:embeddedFont>
      <p:font typeface="Lato Italics" charset="1" panose="020F0502020204030203"/>
      <p:regular r:id="rId20"/>
    </p:embeddedFont>
    <p:embeddedFont>
      <p:font typeface="Lato Bold Italics" charset="1" panose="020F0502020204030203"/>
      <p:regular r:id="rId21"/>
    </p:embeddedFont>
    <p:embeddedFont>
      <p:font typeface="Canva Sans" charset="1" panose="020B0503030501040103"/>
      <p:regular r:id="rId22"/>
    </p:embeddedFont>
    <p:embeddedFont>
      <p:font typeface="Canva Sans Bold" charset="1" panose="020B0803030501040103"/>
      <p:regular r:id="rId23"/>
    </p:embeddedFont>
    <p:embeddedFont>
      <p:font typeface="Canva Sans Italics" charset="1" panose="020B0503030501040103"/>
      <p:regular r:id="rId24"/>
    </p:embeddedFont>
    <p:embeddedFont>
      <p:font typeface="Canva Sans Bold Italics" charset="1" panose="020B0803030501040103"/>
      <p:regular r:id="rId25"/>
    </p:embeddedFont>
    <p:embeddedFont>
      <p:font typeface="Canva Sans Medium" charset="1" panose="020B0603030501040103"/>
      <p:regular r:id="rId26"/>
    </p:embeddedFont>
    <p:embeddedFont>
      <p:font typeface="Canva Sans Medium Italics" charset="1" panose="020B0603030501040103"/>
      <p:regular r:id="rId27"/>
    </p:embeddedFont>
    <p:embeddedFont>
      <p:font typeface="Poppins" charset="1" panose="00000500000000000000"/>
      <p:regular r:id="rId28"/>
    </p:embeddedFont>
    <p:embeddedFont>
      <p:font typeface="Poppins Bold" charset="1" panose="00000800000000000000"/>
      <p:regular r:id="rId29"/>
    </p:embeddedFont>
    <p:embeddedFont>
      <p:font typeface="Poppins Italics" charset="1" panose="00000500000000000000"/>
      <p:regular r:id="rId30"/>
    </p:embeddedFont>
    <p:embeddedFont>
      <p:font typeface="Poppins Bold Italics" charset="1" panose="00000800000000000000"/>
      <p:regular r:id="rId31"/>
    </p:embeddedFont>
    <p:embeddedFont>
      <p:font typeface="Poppins Thin" charset="1" panose="00000300000000000000"/>
      <p:regular r:id="rId32"/>
    </p:embeddedFont>
    <p:embeddedFont>
      <p:font typeface="Poppins Thin Italics" charset="1" panose="00000300000000000000"/>
      <p:regular r:id="rId33"/>
    </p:embeddedFont>
    <p:embeddedFont>
      <p:font typeface="Poppins Extra-Light" charset="1" panose="00000300000000000000"/>
      <p:regular r:id="rId34"/>
    </p:embeddedFont>
    <p:embeddedFont>
      <p:font typeface="Poppins Extra-Light Italics" charset="1" panose="00000300000000000000"/>
      <p:regular r:id="rId35"/>
    </p:embeddedFont>
    <p:embeddedFont>
      <p:font typeface="Poppins Light" charset="1" panose="00000400000000000000"/>
      <p:regular r:id="rId36"/>
    </p:embeddedFont>
    <p:embeddedFont>
      <p:font typeface="Poppins Light Italics" charset="1" panose="00000400000000000000"/>
      <p:regular r:id="rId37"/>
    </p:embeddedFont>
    <p:embeddedFont>
      <p:font typeface="Poppins Medium" charset="1" panose="00000600000000000000"/>
      <p:regular r:id="rId38"/>
    </p:embeddedFont>
    <p:embeddedFont>
      <p:font typeface="Poppins Medium Italics" charset="1" panose="00000600000000000000"/>
      <p:regular r:id="rId39"/>
    </p:embeddedFont>
    <p:embeddedFont>
      <p:font typeface="Poppins Semi-Bold" charset="1" panose="00000700000000000000"/>
      <p:regular r:id="rId40"/>
    </p:embeddedFont>
    <p:embeddedFont>
      <p:font typeface="Poppins Semi-Bold Italics" charset="1" panose="00000700000000000000"/>
      <p:regular r:id="rId41"/>
    </p:embeddedFont>
    <p:embeddedFont>
      <p:font typeface="Poppins Ultra-Bold" charset="1" panose="00000900000000000000"/>
      <p:regular r:id="rId42"/>
    </p:embeddedFont>
    <p:embeddedFont>
      <p:font typeface="Poppins Ultra-Bold Italics" charset="1" panose="00000900000000000000"/>
      <p:regular r:id="rId43"/>
    </p:embeddedFont>
    <p:embeddedFont>
      <p:font typeface="Poppins Heavy" charset="1" panose="00000A00000000000000"/>
      <p:regular r:id="rId44"/>
    </p:embeddedFont>
    <p:embeddedFont>
      <p:font typeface="Poppins Heavy Italics" charset="1" panose="00000A00000000000000"/>
      <p:regular r:id="rId45"/>
    </p:embeddedFont>
    <p:embeddedFont>
      <p:font typeface="HK Grotesk" charset="1" panose="00000500000000000000"/>
      <p:regular r:id="rId46"/>
    </p:embeddedFont>
    <p:embeddedFont>
      <p:font typeface="HK Grotesk Bold" charset="1" panose="00000800000000000000"/>
      <p:regular r:id="rId47"/>
    </p:embeddedFont>
    <p:embeddedFont>
      <p:font typeface="HK Grotesk Italics" charset="1" panose="00000500000000000000"/>
      <p:regular r:id="rId48"/>
    </p:embeddedFont>
    <p:embeddedFont>
      <p:font typeface="HK Grotesk Bold Italics" charset="1" panose="00000800000000000000"/>
      <p:regular r:id="rId49"/>
    </p:embeddedFont>
    <p:embeddedFont>
      <p:font typeface="HK Grotesk Light" charset="1" panose="00000400000000000000"/>
      <p:regular r:id="rId50"/>
    </p:embeddedFont>
    <p:embeddedFont>
      <p:font typeface="HK Grotesk Light Italics" charset="1" panose="00000400000000000000"/>
      <p:regular r:id="rId51"/>
    </p:embeddedFont>
    <p:embeddedFont>
      <p:font typeface="HK Grotesk Medium" charset="1" panose="00000600000000000000"/>
      <p:regular r:id="rId52"/>
    </p:embeddedFont>
    <p:embeddedFont>
      <p:font typeface="HK Grotesk Medium Italics" charset="1" panose="00000600000000000000"/>
      <p:regular r:id="rId53"/>
    </p:embeddedFont>
    <p:embeddedFont>
      <p:font typeface="HK Grotesk Semi-Bold" charset="1" panose="00000700000000000000"/>
      <p:regular r:id="rId54"/>
    </p:embeddedFont>
    <p:embeddedFont>
      <p:font typeface="HK Grotesk Semi-Bold Italics" charset="1" panose="00000700000000000000"/>
      <p:regular r:id="rId55"/>
    </p:embeddedFont>
    <p:embeddedFont>
      <p:font typeface="Open Sans" charset="1" panose="020B0606030504020204"/>
      <p:regular r:id="rId56"/>
    </p:embeddedFont>
    <p:embeddedFont>
      <p:font typeface="Open Sans Bold" charset="1" panose="020B0806030504020204"/>
      <p:regular r:id="rId57"/>
    </p:embeddedFont>
    <p:embeddedFont>
      <p:font typeface="Open Sans Italics" charset="1" panose="020B0606030504020204"/>
      <p:regular r:id="rId58"/>
    </p:embeddedFont>
    <p:embeddedFont>
      <p:font typeface="Open Sans Bold Italics" charset="1" panose="020B0806030504020204"/>
      <p:regular r:id="rId59"/>
    </p:embeddedFont>
    <p:embeddedFont>
      <p:font typeface="Open Sans Light" charset="1" panose="020B0306030504020204"/>
      <p:regular r:id="rId60"/>
    </p:embeddedFont>
    <p:embeddedFont>
      <p:font typeface="Open Sans Light Italics" charset="1" panose="020B0306030504020204"/>
      <p:regular r:id="rId61"/>
    </p:embeddedFont>
    <p:embeddedFont>
      <p:font typeface="Open Sans Ultra-Bold" charset="1" panose="00000000000000000000"/>
      <p:regular r:id="rId62"/>
    </p:embeddedFont>
    <p:embeddedFont>
      <p:font typeface="Open Sans Ultra-Bold Italics" charset="1" panose="00000000000000000000"/>
      <p:regular r:id="rId63"/>
    </p:embeddedFont>
    <p:embeddedFont>
      <p:font typeface="Ruda" charset="1" panose="02000000000000000000"/>
      <p:regular r:id="rId64"/>
    </p:embeddedFont>
    <p:embeddedFont>
      <p:font typeface="Ruda Bold" charset="1" panose="02000000000000000000"/>
      <p:regular r:id="rId65"/>
    </p:embeddedFont>
    <p:embeddedFont>
      <p:font typeface="Ruda Heavy" charset="1" panose="02000000000000000000"/>
      <p:regular r:id="rId6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00" Target="slides/slide34.xml" Type="http://schemas.openxmlformats.org/officeDocument/2006/relationships/slide"/><Relationship Id="rId101" Target="slides/slide35.xml" Type="http://schemas.openxmlformats.org/officeDocument/2006/relationships/slide"/><Relationship Id="rId102" Target="slides/slide36.xml" Type="http://schemas.openxmlformats.org/officeDocument/2006/relationships/slide"/><Relationship Id="rId103" Target="slides/slide37.xml" Type="http://schemas.openxmlformats.org/officeDocument/2006/relationships/slide"/><Relationship Id="rId104" Target="slides/slide38.xml" Type="http://schemas.openxmlformats.org/officeDocument/2006/relationships/slide"/><Relationship Id="rId105" Target="slides/slide39.xml" Type="http://schemas.openxmlformats.org/officeDocument/2006/relationships/slide"/><Relationship Id="rId106" Target="slides/slide40.xml" Type="http://schemas.openxmlformats.org/officeDocument/2006/relationships/slide"/><Relationship Id="rId107" Target="slides/slide41.xml" Type="http://schemas.openxmlformats.org/officeDocument/2006/relationships/slide"/><Relationship Id="rId108" Target="slides/slide42.xml" Type="http://schemas.openxmlformats.org/officeDocument/2006/relationships/slide"/><Relationship Id="rId109" Target="slides/slide43.xml" Type="http://schemas.openxmlformats.org/officeDocument/2006/relationships/slide"/><Relationship Id="rId11" Target="fonts/font11.fntdata" Type="http://schemas.openxmlformats.org/officeDocument/2006/relationships/font"/><Relationship Id="rId110" Target="slides/slide44.xml" Type="http://schemas.openxmlformats.org/officeDocument/2006/relationships/slide"/><Relationship Id="rId111" Target="slides/slide45.xml" Type="http://schemas.openxmlformats.org/officeDocument/2006/relationships/slide"/><Relationship Id="rId112" Target="slides/slide46.xml" Type="http://schemas.openxmlformats.org/officeDocument/2006/relationships/slide"/><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46" Target="fonts/font46.fntdata" Type="http://schemas.openxmlformats.org/officeDocument/2006/relationships/font"/><Relationship Id="rId47" Target="fonts/font47.fntdata" Type="http://schemas.openxmlformats.org/officeDocument/2006/relationships/font"/><Relationship Id="rId48" Target="fonts/font48.fntdata" Type="http://schemas.openxmlformats.org/officeDocument/2006/relationships/font"/><Relationship Id="rId49" Target="fonts/font49.fntdata" Type="http://schemas.openxmlformats.org/officeDocument/2006/relationships/font"/><Relationship Id="rId5" Target="tableStyles.xml" Type="http://schemas.openxmlformats.org/officeDocument/2006/relationships/tableStyles"/><Relationship Id="rId50" Target="fonts/font50.fntdata" Type="http://schemas.openxmlformats.org/officeDocument/2006/relationships/font"/><Relationship Id="rId51" Target="fonts/font51.fntdata" Type="http://schemas.openxmlformats.org/officeDocument/2006/relationships/font"/><Relationship Id="rId52" Target="fonts/font52.fntdata" Type="http://schemas.openxmlformats.org/officeDocument/2006/relationships/font"/><Relationship Id="rId53" Target="fonts/font53.fntdata" Type="http://schemas.openxmlformats.org/officeDocument/2006/relationships/font"/><Relationship Id="rId54" Target="fonts/font54.fntdata" Type="http://schemas.openxmlformats.org/officeDocument/2006/relationships/font"/><Relationship Id="rId55" Target="fonts/font55.fntdata" Type="http://schemas.openxmlformats.org/officeDocument/2006/relationships/font"/><Relationship Id="rId56" Target="fonts/font56.fntdata" Type="http://schemas.openxmlformats.org/officeDocument/2006/relationships/font"/><Relationship Id="rId57" Target="fonts/font57.fntdata" Type="http://schemas.openxmlformats.org/officeDocument/2006/relationships/font"/><Relationship Id="rId58" Target="fonts/font58.fntdata" Type="http://schemas.openxmlformats.org/officeDocument/2006/relationships/font"/><Relationship Id="rId59" Target="fonts/font59.fntdata" Type="http://schemas.openxmlformats.org/officeDocument/2006/relationships/font"/><Relationship Id="rId6" Target="fonts/font6.fntdata" Type="http://schemas.openxmlformats.org/officeDocument/2006/relationships/font"/><Relationship Id="rId60" Target="fonts/font60.fntdata" Type="http://schemas.openxmlformats.org/officeDocument/2006/relationships/font"/><Relationship Id="rId61" Target="fonts/font61.fntdata" Type="http://schemas.openxmlformats.org/officeDocument/2006/relationships/font"/><Relationship Id="rId62" Target="fonts/font62.fntdata" Type="http://schemas.openxmlformats.org/officeDocument/2006/relationships/font"/><Relationship Id="rId63" Target="fonts/font63.fntdata" Type="http://schemas.openxmlformats.org/officeDocument/2006/relationships/font"/><Relationship Id="rId64" Target="fonts/font64.fntdata" Type="http://schemas.openxmlformats.org/officeDocument/2006/relationships/font"/><Relationship Id="rId65" Target="fonts/font65.fntdata" Type="http://schemas.openxmlformats.org/officeDocument/2006/relationships/font"/><Relationship Id="rId66" Target="fonts/font66.fntdata" Type="http://schemas.openxmlformats.org/officeDocument/2006/relationships/font"/><Relationship Id="rId67" Target="slides/slide1.xml" Type="http://schemas.openxmlformats.org/officeDocument/2006/relationships/slide"/><Relationship Id="rId68" Target="slides/slide2.xml" Type="http://schemas.openxmlformats.org/officeDocument/2006/relationships/slide"/><Relationship Id="rId69" Target="slides/slide3.xml" Type="http://schemas.openxmlformats.org/officeDocument/2006/relationships/slide"/><Relationship Id="rId7" Target="fonts/font7.fntdata" Type="http://schemas.openxmlformats.org/officeDocument/2006/relationships/font"/><Relationship Id="rId70" Target="slides/slide4.xml" Type="http://schemas.openxmlformats.org/officeDocument/2006/relationships/slide"/><Relationship Id="rId71" Target="slides/slide5.xml" Type="http://schemas.openxmlformats.org/officeDocument/2006/relationships/slide"/><Relationship Id="rId72" Target="slides/slide6.xml" Type="http://schemas.openxmlformats.org/officeDocument/2006/relationships/slide"/><Relationship Id="rId73" Target="slides/slide7.xml" Type="http://schemas.openxmlformats.org/officeDocument/2006/relationships/slide"/><Relationship Id="rId74" Target="slides/slide8.xml" Type="http://schemas.openxmlformats.org/officeDocument/2006/relationships/slide"/><Relationship Id="rId75" Target="slides/slide9.xml" Type="http://schemas.openxmlformats.org/officeDocument/2006/relationships/slide"/><Relationship Id="rId76" Target="slides/slide10.xml" Type="http://schemas.openxmlformats.org/officeDocument/2006/relationships/slide"/><Relationship Id="rId77" Target="slides/slide11.xml" Type="http://schemas.openxmlformats.org/officeDocument/2006/relationships/slide"/><Relationship Id="rId78" Target="slides/slide12.xml" Type="http://schemas.openxmlformats.org/officeDocument/2006/relationships/slide"/><Relationship Id="rId79" Target="slides/slide13.xml" Type="http://schemas.openxmlformats.org/officeDocument/2006/relationships/slide"/><Relationship Id="rId8" Target="fonts/font8.fntdata" Type="http://schemas.openxmlformats.org/officeDocument/2006/relationships/font"/><Relationship Id="rId80" Target="slides/slide14.xml" Type="http://schemas.openxmlformats.org/officeDocument/2006/relationships/slide"/><Relationship Id="rId81" Target="slides/slide15.xml" Type="http://schemas.openxmlformats.org/officeDocument/2006/relationships/slide"/><Relationship Id="rId82" Target="slides/slide16.xml" Type="http://schemas.openxmlformats.org/officeDocument/2006/relationships/slide"/><Relationship Id="rId83" Target="slides/slide17.xml" Type="http://schemas.openxmlformats.org/officeDocument/2006/relationships/slide"/><Relationship Id="rId84" Target="slides/slide18.xml" Type="http://schemas.openxmlformats.org/officeDocument/2006/relationships/slide"/><Relationship Id="rId85" Target="slides/slide19.xml" Type="http://schemas.openxmlformats.org/officeDocument/2006/relationships/slide"/><Relationship Id="rId86" Target="slides/slide20.xml" Type="http://schemas.openxmlformats.org/officeDocument/2006/relationships/slide"/><Relationship Id="rId87" Target="slides/slide21.xml" Type="http://schemas.openxmlformats.org/officeDocument/2006/relationships/slide"/><Relationship Id="rId88" Target="slides/slide22.xml" Type="http://schemas.openxmlformats.org/officeDocument/2006/relationships/slide"/><Relationship Id="rId89" Target="slides/slide23.xml" Type="http://schemas.openxmlformats.org/officeDocument/2006/relationships/slide"/><Relationship Id="rId9" Target="fonts/font9.fntdata" Type="http://schemas.openxmlformats.org/officeDocument/2006/relationships/font"/><Relationship Id="rId90" Target="slides/slide24.xml" Type="http://schemas.openxmlformats.org/officeDocument/2006/relationships/slide"/><Relationship Id="rId91" Target="slides/slide25.xml" Type="http://schemas.openxmlformats.org/officeDocument/2006/relationships/slide"/><Relationship Id="rId92" Target="slides/slide26.xml" Type="http://schemas.openxmlformats.org/officeDocument/2006/relationships/slide"/><Relationship Id="rId93" Target="slides/slide27.xml" Type="http://schemas.openxmlformats.org/officeDocument/2006/relationships/slide"/><Relationship Id="rId94" Target="slides/slide28.xml" Type="http://schemas.openxmlformats.org/officeDocument/2006/relationships/slide"/><Relationship Id="rId95" Target="slides/slide29.xml" Type="http://schemas.openxmlformats.org/officeDocument/2006/relationships/slide"/><Relationship Id="rId96" Target="slides/slide30.xml" Type="http://schemas.openxmlformats.org/officeDocument/2006/relationships/slide"/><Relationship Id="rId97" Target="slides/slide31.xml" Type="http://schemas.openxmlformats.org/officeDocument/2006/relationships/slide"/><Relationship Id="rId98" Target="slides/slide32.xml" Type="http://schemas.openxmlformats.org/officeDocument/2006/relationships/slide"/><Relationship Id="rId99" Target="slides/slide33.xml" Type="http://schemas.openxmlformats.org/officeDocument/2006/relationships/slide"/></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png" Type="http://schemas.openxmlformats.org/officeDocument/2006/relationships/image"/><Relationship Id="rId4" Target="../media/image14.png" Type="http://schemas.openxmlformats.org/officeDocument/2006/relationships/image"/><Relationship Id="rId5" Target="../media/image15.png" Type="http://schemas.openxmlformats.org/officeDocument/2006/relationships/image"/><Relationship Id="rId6" Target="../media/image16.sv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2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s>
</file>

<file path=ppt/slides/_rels/slide2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s>
</file>

<file path=ppt/slides/_rels/slide2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s>
</file>

<file path=ppt/slides/_rels/slide2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s>
</file>

<file path=ppt/slides/_rels/slide25.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26.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2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s>
</file>

<file path=ppt/slides/_rels/slide2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s>
</file>

<file path=ppt/slides/_rels/slide29.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30.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31.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3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s>
</file>

<file path=ppt/slides/_rels/slide3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s>
</file>

<file path=ppt/slides/_rels/slide3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s>
</file>

<file path=ppt/slides/_rels/slide3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s>
</file>

<file path=ppt/slides/_rels/slide3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s>
</file>

<file path=ppt/slides/_rels/slide37.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38.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39.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4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s>
</file>

<file path=ppt/slides/_rels/slide4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s>
</file>

<file path=ppt/slides/_rels/slide4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9.png" Type="http://schemas.openxmlformats.org/officeDocument/2006/relationships/image"/></Relationships>
</file>

<file path=ppt/slides/_rels/slide4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s>
</file>

<file path=ppt/slides/_rels/slide44.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45.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4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1.png" Type="http://schemas.openxmlformats.org/officeDocument/2006/relationships/image"/><Relationship Id="rId3" Target="../media/image32.sv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2700000">
            <a:off x="16438425" y="3343764"/>
            <a:ext cx="6566081" cy="6566081"/>
            <a:chOff x="0" y="0"/>
            <a:chExt cx="1913890" cy="1913890"/>
          </a:xfrm>
        </p:grpSpPr>
        <p:sp>
          <p:nvSpPr>
            <p:cNvPr name="Freeform 3" id="3"/>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058289"/>
            </a:solidFill>
          </p:spPr>
        </p:sp>
      </p:grpSp>
      <p:grpSp>
        <p:nvGrpSpPr>
          <p:cNvPr name="Group 4" id="4"/>
          <p:cNvGrpSpPr/>
          <p:nvPr/>
        </p:nvGrpSpPr>
        <p:grpSpPr>
          <a:xfrm rot="2700000">
            <a:off x="17002954" y="3700365"/>
            <a:ext cx="5852880" cy="5852880"/>
            <a:chOff x="0" y="0"/>
            <a:chExt cx="1913890" cy="1913890"/>
          </a:xfrm>
        </p:grpSpPr>
        <p:sp>
          <p:nvSpPr>
            <p:cNvPr name="Freeform 5" id="5"/>
            <p:cNvSpPr/>
            <p:nvPr/>
          </p:nvSpPr>
          <p:spPr>
            <a:xfrm flipH="false" flipV="false" rot="0">
              <a:off x="0" y="0"/>
              <a:ext cx="1913890" cy="1913890"/>
            </a:xfrm>
            <a:custGeom>
              <a:avLst/>
              <a:gdLst/>
              <a:ahLst/>
              <a:cxnLst/>
              <a:rect r="r" b="b" t="t" l="l"/>
              <a:pathLst>
                <a:path h="1913890" w="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FFFFFF"/>
            </a:solidFill>
          </p:spPr>
        </p:sp>
      </p:grpSp>
      <p:grpSp>
        <p:nvGrpSpPr>
          <p:cNvPr name="Group 6" id="6"/>
          <p:cNvGrpSpPr/>
          <p:nvPr/>
        </p:nvGrpSpPr>
        <p:grpSpPr>
          <a:xfrm rot="2700000">
            <a:off x="11964429" y="8444538"/>
            <a:ext cx="5962283" cy="5918507"/>
            <a:chOff x="0" y="0"/>
            <a:chExt cx="1851156" cy="1837565"/>
          </a:xfrm>
        </p:grpSpPr>
        <p:sp>
          <p:nvSpPr>
            <p:cNvPr name="Freeform 7" id="7"/>
            <p:cNvSpPr/>
            <p:nvPr/>
          </p:nvSpPr>
          <p:spPr>
            <a:xfrm flipH="false" flipV="false" rot="0">
              <a:off x="0" y="0"/>
              <a:ext cx="1851156" cy="1837565"/>
            </a:xfrm>
            <a:custGeom>
              <a:avLst/>
              <a:gdLst/>
              <a:ahLst/>
              <a:cxnLst/>
              <a:rect r="r" b="b" t="t" l="l"/>
              <a:pathLst>
                <a:path h="1837565" w="1851156">
                  <a:moveTo>
                    <a:pt x="0" y="0"/>
                  </a:moveTo>
                  <a:lnTo>
                    <a:pt x="0" y="1837565"/>
                  </a:lnTo>
                  <a:lnTo>
                    <a:pt x="1851156" y="1837565"/>
                  </a:lnTo>
                  <a:lnTo>
                    <a:pt x="1851156" y="0"/>
                  </a:lnTo>
                  <a:lnTo>
                    <a:pt x="0" y="0"/>
                  </a:lnTo>
                  <a:close/>
                  <a:moveTo>
                    <a:pt x="1790196" y="1776605"/>
                  </a:moveTo>
                  <a:lnTo>
                    <a:pt x="59690" y="1776605"/>
                  </a:lnTo>
                  <a:lnTo>
                    <a:pt x="59690" y="59690"/>
                  </a:lnTo>
                  <a:lnTo>
                    <a:pt x="1790196" y="59690"/>
                  </a:lnTo>
                  <a:lnTo>
                    <a:pt x="1790196" y="1776605"/>
                  </a:lnTo>
                  <a:close/>
                </a:path>
              </a:pathLst>
            </a:custGeom>
            <a:solidFill>
              <a:srgbClr val="7A8694"/>
            </a:solidFill>
          </p:spPr>
        </p:sp>
      </p:grpSp>
      <p:grpSp>
        <p:nvGrpSpPr>
          <p:cNvPr name="Group 8" id="8"/>
          <p:cNvGrpSpPr/>
          <p:nvPr/>
        </p:nvGrpSpPr>
        <p:grpSpPr>
          <a:xfrm rot="0">
            <a:off x="0" y="0"/>
            <a:ext cx="541602" cy="10287000"/>
            <a:chOff x="0" y="0"/>
            <a:chExt cx="157867" cy="2998468"/>
          </a:xfrm>
        </p:grpSpPr>
        <p:sp>
          <p:nvSpPr>
            <p:cNvPr name="Freeform 9" id="9"/>
            <p:cNvSpPr/>
            <p:nvPr/>
          </p:nvSpPr>
          <p:spPr>
            <a:xfrm flipH="false" flipV="false" rot="0">
              <a:off x="0" y="0"/>
              <a:ext cx="157867" cy="2998468"/>
            </a:xfrm>
            <a:custGeom>
              <a:avLst/>
              <a:gdLst/>
              <a:ahLst/>
              <a:cxnLst/>
              <a:rect r="r" b="b" t="t" l="l"/>
              <a:pathLst>
                <a:path h="2998468" w="157867">
                  <a:moveTo>
                    <a:pt x="0" y="0"/>
                  </a:moveTo>
                  <a:lnTo>
                    <a:pt x="157867" y="0"/>
                  </a:lnTo>
                  <a:lnTo>
                    <a:pt x="157867" y="2998468"/>
                  </a:lnTo>
                  <a:lnTo>
                    <a:pt x="0" y="2998468"/>
                  </a:lnTo>
                  <a:close/>
                </a:path>
              </a:pathLst>
            </a:custGeom>
            <a:solidFill>
              <a:srgbClr val="058289"/>
            </a:solidFill>
          </p:spPr>
        </p:sp>
      </p:grpSp>
      <p:sp>
        <p:nvSpPr>
          <p:cNvPr name="Freeform 10" id="10"/>
          <p:cNvSpPr/>
          <p:nvPr/>
        </p:nvSpPr>
        <p:spPr>
          <a:xfrm flipH="false" flipV="false" rot="0">
            <a:off x="14945571" y="0"/>
            <a:ext cx="2006823" cy="1797474"/>
          </a:xfrm>
          <a:custGeom>
            <a:avLst/>
            <a:gdLst/>
            <a:ahLst/>
            <a:cxnLst/>
            <a:rect r="r" b="b" t="t" l="l"/>
            <a:pathLst>
              <a:path h="1797474" w="2006823">
                <a:moveTo>
                  <a:pt x="0" y="0"/>
                </a:moveTo>
                <a:lnTo>
                  <a:pt x="2006823" y="0"/>
                </a:lnTo>
                <a:lnTo>
                  <a:pt x="2006823" y="1797474"/>
                </a:lnTo>
                <a:lnTo>
                  <a:pt x="0" y="1797474"/>
                </a:lnTo>
                <a:lnTo>
                  <a:pt x="0" y="0"/>
                </a:lnTo>
                <a:close/>
              </a:path>
            </a:pathLst>
          </a:custGeom>
          <a:blipFill>
            <a:blip r:embed="rId2"/>
            <a:stretch>
              <a:fillRect l="-984" t="0" r="-984" b="0"/>
            </a:stretch>
          </a:blipFill>
        </p:spPr>
      </p:sp>
      <p:sp>
        <p:nvSpPr>
          <p:cNvPr name="Freeform 11" id="11"/>
          <p:cNvSpPr/>
          <p:nvPr/>
        </p:nvSpPr>
        <p:spPr>
          <a:xfrm flipH="false" flipV="false" rot="0">
            <a:off x="784367" y="-660200"/>
            <a:ext cx="4847321" cy="3352730"/>
          </a:xfrm>
          <a:custGeom>
            <a:avLst/>
            <a:gdLst/>
            <a:ahLst/>
            <a:cxnLst/>
            <a:rect r="r" b="b" t="t" l="l"/>
            <a:pathLst>
              <a:path h="3352730" w="4847321">
                <a:moveTo>
                  <a:pt x="0" y="0"/>
                </a:moveTo>
                <a:lnTo>
                  <a:pt x="4847321" y="0"/>
                </a:lnTo>
                <a:lnTo>
                  <a:pt x="4847321" y="3352730"/>
                </a:lnTo>
                <a:lnTo>
                  <a:pt x="0" y="3352730"/>
                </a:lnTo>
                <a:lnTo>
                  <a:pt x="0" y="0"/>
                </a:lnTo>
                <a:close/>
              </a:path>
            </a:pathLst>
          </a:custGeom>
          <a:blipFill>
            <a:blip r:embed="rId3"/>
            <a:stretch>
              <a:fillRect l="0" t="0" r="0" b="0"/>
            </a:stretch>
          </a:blipFill>
        </p:spPr>
      </p:sp>
      <p:sp>
        <p:nvSpPr>
          <p:cNvPr name="TextBox 12" id="12"/>
          <p:cNvSpPr txBox="true"/>
          <p:nvPr/>
        </p:nvSpPr>
        <p:spPr>
          <a:xfrm rot="0">
            <a:off x="3709388" y="4860812"/>
            <a:ext cx="10869224" cy="1100953"/>
          </a:xfrm>
          <a:prstGeom prst="rect">
            <a:avLst/>
          </a:prstGeom>
        </p:spPr>
        <p:txBody>
          <a:bodyPr anchor="t" rtlCol="false" tIns="0" lIns="0" bIns="0" rIns="0">
            <a:spAutoFit/>
          </a:bodyPr>
          <a:lstStyle/>
          <a:p>
            <a:pPr algn="ctr">
              <a:lnSpc>
                <a:spcPts val="4195"/>
              </a:lnSpc>
            </a:pPr>
            <a:r>
              <a:rPr lang="en-US" sz="3995" spc="399">
                <a:solidFill>
                  <a:srgbClr val="058289"/>
                </a:solidFill>
                <a:latin typeface="Poppins Heavy"/>
              </a:rPr>
              <a:t>SOFTWARE DE RESOLUCIÓN DE </a:t>
            </a:r>
          </a:p>
          <a:p>
            <a:pPr algn="ctr">
              <a:lnSpc>
                <a:spcPts val="4195"/>
              </a:lnSpc>
            </a:pPr>
            <a:r>
              <a:rPr lang="en-US" sz="3995" spc="399">
                <a:solidFill>
                  <a:srgbClr val="058289"/>
                </a:solidFill>
                <a:latin typeface="Poppins Heavy"/>
              </a:rPr>
              <a:t>PROBLEMAS DE INGENIERÍA</a:t>
            </a:r>
          </a:p>
        </p:txBody>
      </p:sp>
      <p:sp>
        <p:nvSpPr>
          <p:cNvPr name="TextBox 13" id="13"/>
          <p:cNvSpPr txBox="true"/>
          <p:nvPr/>
        </p:nvSpPr>
        <p:spPr>
          <a:xfrm rot="0">
            <a:off x="2497217" y="2660536"/>
            <a:ext cx="13293566" cy="430175"/>
          </a:xfrm>
          <a:prstGeom prst="rect">
            <a:avLst/>
          </a:prstGeom>
        </p:spPr>
        <p:txBody>
          <a:bodyPr anchor="t" rtlCol="false" tIns="0" lIns="0" bIns="0" rIns="0">
            <a:spAutoFit/>
          </a:bodyPr>
          <a:lstStyle/>
          <a:p>
            <a:pPr algn="ctr">
              <a:lnSpc>
                <a:spcPts val="3589"/>
              </a:lnSpc>
            </a:pPr>
            <a:r>
              <a:rPr lang="en-US" sz="2563" spc="256">
                <a:solidFill>
                  <a:srgbClr val="000000"/>
                </a:solidFill>
                <a:latin typeface="Lato Bold"/>
              </a:rPr>
              <a:t>INSTITUTO TECNOLÓGICO DEL OCCIDENTE DEL ESTADO DE HIDALGO.</a:t>
            </a:r>
          </a:p>
        </p:txBody>
      </p:sp>
      <p:sp>
        <p:nvSpPr>
          <p:cNvPr name="TextBox 14" id="14"/>
          <p:cNvSpPr txBox="true"/>
          <p:nvPr/>
        </p:nvSpPr>
        <p:spPr>
          <a:xfrm rot="0">
            <a:off x="3208028" y="3727115"/>
            <a:ext cx="12136701" cy="430175"/>
          </a:xfrm>
          <a:prstGeom prst="rect">
            <a:avLst/>
          </a:prstGeom>
        </p:spPr>
        <p:txBody>
          <a:bodyPr anchor="t" rtlCol="false" tIns="0" lIns="0" bIns="0" rIns="0">
            <a:spAutoFit/>
          </a:bodyPr>
          <a:lstStyle/>
          <a:p>
            <a:pPr algn="ctr">
              <a:lnSpc>
                <a:spcPts val="3589"/>
              </a:lnSpc>
            </a:pPr>
            <a:r>
              <a:rPr lang="en-US" sz="2563" spc="256">
                <a:solidFill>
                  <a:srgbClr val="000000"/>
                </a:solidFill>
                <a:latin typeface="Lato Bold"/>
              </a:rPr>
              <a:t>TECNOLOGÍAS DE LA INFORMACIÓN Y LAS COMUNICACIONES.</a:t>
            </a:r>
          </a:p>
        </p:txBody>
      </p:sp>
      <p:sp>
        <p:nvSpPr>
          <p:cNvPr name="TextBox 15" id="15"/>
          <p:cNvSpPr txBox="true"/>
          <p:nvPr/>
        </p:nvSpPr>
        <p:spPr>
          <a:xfrm rot="0">
            <a:off x="7763868" y="1945784"/>
            <a:ext cx="10263827" cy="673898"/>
          </a:xfrm>
          <a:prstGeom prst="rect">
            <a:avLst/>
          </a:prstGeom>
        </p:spPr>
        <p:txBody>
          <a:bodyPr anchor="t" rtlCol="false" tIns="0" lIns="0" bIns="0" rIns="0">
            <a:spAutoFit/>
          </a:bodyPr>
          <a:lstStyle/>
          <a:p>
            <a:pPr algn="ctr">
              <a:lnSpc>
                <a:spcPts val="2896"/>
              </a:lnSpc>
            </a:pPr>
            <a:r>
              <a:rPr lang="en-US" sz="2068" spc="206">
                <a:solidFill>
                  <a:srgbClr val="000000"/>
                </a:solidFill>
                <a:latin typeface="Lato Bold"/>
              </a:rPr>
              <a:t>MIXQUIAHUALA DE JUÁREZ HGO.27 DE NOVIEMBRE DEL 2023</a:t>
            </a:r>
            <a:r>
              <a:rPr lang="en-US" sz="2068" spc="206">
                <a:solidFill>
                  <a:srgbClr val="000000"/>
                </a:solidFill>
                <a:latin typeface="Lato"/>
              </a:rPr>
              <a:t>.</a:t>
            </a:r>
          </a:p>
          <a:p>
            <a:pPr algn="ctr">
              <a:lnSpc>
                <a:spcPts val="2616"/>
              </a:lnSpc>
            </a:pPr>
          </a:p>
        </p:txBody>
      </p:sp>
      <p:sp>
        <p:nvSpPr>
          <p:cNvPr name="TextBox 16" id="16"/>
          <p:cNvSpPr txBox="true"/>
          <p:nvPr/>
        </p:nvSpPr>
        <p:spPr>
          <a:xfrm rot="0">
            <a:off x="784367" y="7445830"/>
            <a:ext cx="12136701" cy="2220875"/>
          </a:xfrm>
          <a:prstGeom prst="rect">
            <a:avLst/>
          </a:prstGeom>
        </p:spPr>
        <p:txBody>
          <a:bodyPr anchor="t" rtlCol="false" tIns="0" lIns="0" bIns="0" rIns="0">
            <a:spAutoFit/>
          </a:bodyPr>
          <a:lstStyle/>
          <a:p>
            <a:pPr>
              <a:lnSpc>
                <a:spcPts val="3589"/>
              </a:lnSpc>
            </a:pPr>
            <a:r>
              <a:rPr lang="en-US" sz="2563" spc="256">
                <a:solidFill>
                  <a:srgbClr val="000000"/>
                </a:solidFill>
                <a:latin typeface="Lato Bold"/>
              </a:rPr>
              <a:t>DIEGO ANTONIO BADILLO MORALES. 230110025</a:t>
            </a:r>
          </a:p>
          <a:p>
            <a:pPr>
              <a:lnSpc>
                <a:spcPts val="3589"/>
              </a:lnSpc>
            </a:pPr>
            <a:r>
              <a:rPr lang="en-US" sz="2563" spc="256">
                <a:solidFill>
                  <a:srgbClr val="000000"/>
                </a:solidFill>
                <a:latin typeface="Lato Bold"/>
              </a:rPr>
              <a:t>JOSE MANUEL CORTES CERON. 230110688</a:t>
            </a:r>
          </a:p>
          <a:p>
            <a:pPr>
              <a:lnSpc>
                <a:spcPts val="3589"/>
              </a:lnSpc>
            </a:pPr>
            <a:r>
              <a:rPr lang="en-US" sz="2563" spc="256">
                <a:solidFill>
                  <a:srgbClr val="000000"/>
                </a:solidFill>
                <a:latin typeface="Lato Bold"/>
              </a:rPr>
              <a:t>SEBASTIÁN HERNÁNDEZ ÁNGELES. 230110313</a:t>
            </a:r>
          </a:p>
          <a:p>
            <a:pPr>
              <a:lnSpc>
                <a:spcPts val="3589"/>
              </a:lnSpc>
            </a:pPr>
            <a:r>
              <a:rPr lang="en-US" sz="2563" spc="256">
                <a:solidFill>
                  <a:srgbClr val="000000"/>
                </a:solidFill>
                <a:latin typeface="Lato Bold"/>
              </a:rPr>
              <a:t>CARMEN ANAHI CORNEJO LÓPEZ.  230110084</a:t>
            </a:r>
          </a:p>
          <a:p>
            <a:pPr>
              <a:lnSpc>
                <a:spcPts val="3589"/>
              </a:lnSpc>
            </a:pPr>
            <a:r>
              <a:rPr lang="en-US" sz="2563" spc="256">
                <a:solidFill>
                  <a:srgbClr val="000000"/>
                </a:solidFill>
                <a:latin typeface="Lato Bold"/>
              </a:rPr>
              <a:t>OSWALDO GABRIEL VILLAVERDE MENDOZA. 230110856</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580599" y="2891341"/>
            <a:ext cx="2429662" cy="1495227"/>
            <a:chOff x="0" y="0"/>
            <a:chExt cx="1573234" cy="968177"/>
          </a:xfrm>
        </p:grpSpPr>
        <p:sp>
          <p:nvSpPr>
            <p:cNvPr name="Freeform 3" id="3"/>
            <p:cNvSpPr/>
            <p:nvPr/>
          </p:nvSpPr>
          <p:spPr>
            <a:xfrm flipH="false" flipV="false" rot="0">
              <a:off x="0" y="0"/>
              <a:ext cx="1573234" cy="968177"/>
            </a:xfrm>
            <a:custGeom>
              <a:avLst/>
              <a:gdLst/>
              <a:ahLst/>
              <a:cxnLst/>
              <a:rect r="r" b="b" t="t" l="l"/>
              <a:pathLst>
                <a:path h="968177" w="1573234">
                  <a:moveTo>
                    <a:pt x="1573234" y="484088"/>
                  </a:moveTo>
                  <a:lnTo>
                    <a:pt x="1166834" y="0"/>
                  </a:lnTo>
                  <a:lnTo>
                    <a:pt x="1166834" y="203200"/>
                  </a:lnTo>
                  <a:lnTo>
                    <a:pt x="0" y="203200"/>
                  </a:lnTo>
                  <a:lnTo>
                    <a:pt x="0" y="764977"/>
                  </a:lnTo>
                  <a:lnTo>
                    <a:pt x="1166834" y="764977"/>
                  </a:lnTo>
                  <a:lnTo>
                    <a:pt x="1166834" y="968177"/>
                  </a:lnTo>
                  <a:lnTo>
                    <a:pt x="1573234" y="484088"/>
                  </a:lnTo>
                  <a:close/>
                </a:path>
              </a:pathLst>
            </a:custGeom>
            <a:solidFill>
              <a:srgbClr val="058289"/>
            </a:solidFill>
          </p:spPr>
        </p:sp>
        <p:sp>
          <p:nvSpPr>
            <p:cNvPr name="TextBox 4" id="4"/>
            <p:cNvSpPr txBox="true"/>
            <p:nvPr/>
          </p:nvSpPr>
          <p:spPr>
            <a:xfrm>
              <a:off x="0" y="127000"/>
              <a:ext cx="1471634" cy="637977"/>
            </a:xfrm>
            <a:prstGeom prst="rect">
              <a:avLst/>
            </a:prstGeom>
          </p:spPr>
          <p:txBody>
            <a:bodyPr anchor="ctr" rtlCol="false" tIns="190500" lIns="190500" bIns="190500" rIns="190500"/>
            <a:lstStyle/>
            <a:p>
              <a:pPr algn="ctr">
                <a:lnSpc>
                  <a:spcPts val="4200"/>
                </a:lnSpc>
              </a:pPr>
              <a:r>
                <a:rPr lang="en-US" sz="3000" spc="150">
                  <a:solidFill>
                    <a:srgbClr val="FFFFFF"/>
                  </a:solidFill>
                  <a:latin typeface="Roboto Bold"/>
                </a:rPr>
                <a:t> 1.</a:t>
              </a:r>
            </a:p>
          </p:txBody>
        </p:sp>
      </p:grpSp>
      <p:grpSp>
        <p:nvGrpSpPr>
          <p:cNvPr name="Group 5" id="5"/>
          <p:cNvGrpSpPr/>
          <p:nvPr/>
        </p:nvGrpSpPr>
        <p:grpSpPr>
          <a:xfrm rot="0">
            <a:off x="-580599" y="5887053"/>
            <a:ext cx="2429662" cy="1485702"/>
            <a:chOff x="0" y="0"/>
            <a:chExt cx="1573234" cy="962009"/>
          </a:xfrm>
        </p:grpSpPr>
        <p:sp>
          <p:nvSpPr>
            <p:cNvPr name="Freeform 6" id="6"/>
            <p:cNvSpPr/>
            <p:nvPr/>
          </p:nvSpPr>
          <p:spPr>
            <a:xfrm flipH="false" flipV="false" rot="0">
              <a:off x="0" y="0"/>
              <a:ext cx="1573234" cy="962009"/>
            </a:xfrm>
            <a:custGeom>
              <a:avLst/>
              <a:gdLst/>
              <a:ahLst/>
              <a:cxnLst/>
              <a:rect r="r" b="b" t="t" l="l"/>
              <a:pathLst>
                <a:path h="962009" w="1573234">
                  <a:moveTo>
                    <a:pt x="1573234" y="481005"/>
                  </a:moveTo>
                  <a:lnTo>
                    <a:pt x="1166834" y="0"/>
                  </a:lnTo>
                  <a:lnTo>
                    <a:pt x="1166834" y="203200"/>
                  </a:lnTo>
                  <a:lnTo>
                    <a:pt x="0" y="203200"/>
                  </a:lnTo>
                  <a:lnTo>
                    <a:pt x="0" y="758809"/>
                  </a:lnTo>
                  <a:lnTo>
                    <a:pt x="1166834" y="758809"/>
                  </a:lnTo>
                  <a:lnTo>
                    <a:pt x="1166834" y="962009"/>
                  </a:lnTo>
                  <a:lnTo>
                    <a:pt x="1573234" y="481005"/>
                  </a:lnTo>
                  <a:close/>
                </a:path>
              </a:pathLst>
            </a:custGeom>
            <a:solidFill>
              <a:srgbClr val="058289"/>
            </a:solidFill>
          </p:spPr>
        </p:sp>
        <p:sp>
          <p:nvSpPr>
            <p:cNvPr name="TextBox 7" id="7"/>
            <p:cNvSpPr txBox="true"/>
            <p:nvPr/>
          </p:nvSpPr>
          <p:spPr>
            <a:xfrm>
              <a:off x="0" y="136525"/>
              <a:ext cx="1471634" cy="622284"/>
            </a:xfrm>
            <a:prstGeom prst="rect">
              <a:avLst/>
            </a:prstGeom>
          </p:spPr>
          <p:txBody>
            <a:bodyPr anchor="ctr" rtlCol="false" tIns="190500" lIns="190500" bIns="190500" rIns="190500"/>
            <a:lstStyle/>
            <a:p>
              <a:pPr algn="ctr">
                <a:lnSpc>
                  <a:spcPts val="4199"/>
                </a:lnSpc>
              </a:pPr>
              <a:r>
                <a:rPr lang="en-US" sz="2999" spc="149">
                  <a:solidFill>
                    <a:srgbClr val="FFFFFF"/>
                  </a:solidFill>
                  <a:latin typeface="Roboto Bold"/>
                </a:rPr>
                <a:t> 2.</a:t>
              </a:r>
            </a:p>
          </p:txBody>
        </p:sp>
      </p:grpSp>
      <p:grpSp>
        <p:nvGrpSpPr>
          <p:cNvPr name="Group 8" id="8"/>
          <p:cNvGrpSpPr/>
          <p:nvPr/>
        </p:nvGrpSpPr>
        <p:grpSpPr>
          <a:xfrm rot="-5400000">
            <a:off x="8340704" y="-8556439"/>
            <a:ext cx="1606591" cy="18288000"/>
            <a:chOff x="0" y="0"/>
            <a:chExt cx="453968" cy="5167563"/>
          </a:xfrm>
        </p:grpSpPr>
        <p:sp>
          <p:nvSpPr>
            <p:cNvPr name="Freeform 9" id="9"/>
            <p:cNvSpPr/>
            <p:nvPr/>
          </p:nvSpPr>
          <p:spPr>
            <a:xfrm flipH="false" flipV="false" rot="0">
              <a:off x="0" y="0"/>
              <a:ext cx="453968" cy="5167563"/>
            </a:xfrm>
            <a:custGeom>
              <a:avLst/>
              <a:gdLst/>
              <a:ahLst/>
              <a:cxnLst/>
              <a:rect r="r" b="b" t="t" l="l"/>
              <a:pathLst>
                <a:path h="5167563" w="453968">
                  <a:moveTo>
                    <a:pt x="0" y="0"/>
                  </a:moveTo>
                  <a:lnTo>
                    <a:pt x="453968" y="0"/>
                  </a:lnTo>
                  <a:lnTo>
                    <a:pt x="453968" y="5167563"/>
                  </a:lnTo>
                  <a:lnTo>
                    <a:pt x="0" y="5167563"/>
                  </a:lnTo>
                  <a:close/>
                </a:path>
              </a:pathLst>
            </a:custGeom>
            <a:solidFill>
              <a:srgbClr val="058289"/>
            </a:solidFill>
          </p:spPr>
        </p:sp>
        <p:sp>
          <p:nvSpPr>
            <p:cNvPr name="TextBox 10" id="10"/>
            <p:cNvSpPr txBox="true"/>
            <p:nvPr/>
          </p:nvSpPr>
          <p:spPr>
            <a:xfrm>
              <a:off x="0" y="-38100"/>
              <a:ext cx="453968" cy="5205663"/>
            </a:xfrm>
            <a:prstGeom prst="rect">
              <a:avLst/>
            </a:prstGeom>
          </p:spPr>
          <p:txBody>
            <a:bodyPr anchor="ctr" rtlCol="false" tIns="50800" lIns="50800" bIns="50800" rIns="50800"/>
            <a:lstStyle/>
            <a:p>
              <a:pPr algn="ctr">
                <a:lnSpc>
                  <a:spcPts val="2659"/>
                </a:lnSpc>
              </a:pPr>
            </a:p>
          </p:txBody>
        </p:sp>
      </p:grpSp>
      <p:sp>
        <p:nvSpPr>
          <p:cNvPr name="Freeform 11" id="11"/>
          <p:cNvSpPr/>
          <p:nvPr/>
        </p:nvSpPr>
        <p:spPr>
          <a:xfrm flipH="false" flipV="false" rot="0">
            <a:off x="9658930" y="2874776"/>
            <a:ext cx="8164356" cy="4497980"/>
          </a:xfrm>
          <a:custGeom>
            <a:avLst/>
            <a:gdLst/>
            <a:ahLst/>
            <a:cxnLst/>
            <a:rect r="r" b="b" t="t" l="l"/>
            <a:pathLst>
              <a:path h="4497980" w="8164356">
                <a:moveTo>
                  <a:pt x="0" y="0"/>
                </a:moveTo>
                <a:lnTo>
                  <a:pt x="8164356" y="0"/>
                </a:lnTo>
                <a:lnTo>
                  <a:pt x="8164356" y="4497979"/>
                </a:lnTo>
                <a:lnTo>
                  <a:pt x="0" y="4497979"/>
                </a:lnTo>
                <a:lnTo>
                  <a:pt x="0" y="0"/>
                </a:lnTo>
                <a:close/>
              </a:path>
            </a:pathLst>
          </a:custGeom>
          <a:blipFill>
            <a:blip r:embed="rId2"/>
            <a:stretch>
              <a:fillRect l="0" t="0" r="-47523" b="-80943"/>
            </a:stretch>
          </a:blipFill>
        </p:spPr>
      </p:sp>
      <p:sp>
        <p:nvSpPr>
          <p:cNvPr name="TextBox 12" id="12"/>
          <p:cNvSpPr txBox="true"/>
          <p:nvPr/>
        </p:nvSpPr>
        <p:spPr>
          <a:xfrm rot="0">
            <a:off x="2144338" y="2815141"/>
            <a:ext cx="6036816" cy="1600200"/>
          </a:xfrm>
          <a:prstGeom prst="rect">
            <a:avLst/>
          </a:prstGeom>
        </p:spPr>
        <p:txBody>
          <a:bodyPr anchor="t" rtlCol="false" tIns="0" lIns="0" bIns="0" rIns="0">
            <a:spAutoFit/>
          </a:bodyPr>
          <a:lstStyle/>
          <a:p>
            <a:pPr>
              <a:lnSpc>
                <a:spcPts val="4200"/>
              </a:lnSpc>
            </a:pPr>
            <a:r>
              <a:rPr lang="en-US" sz="3000">
                <a:solidFill>
                  <a:srgbClr val="000000"/>
                </a:solidFill>
                <a:latin typeface="Roboto Condensed Bold"/>
              </a:rPr>
              <a:t>La función main comienza solicitando al usuario las coordenadas de A y B </a:t>
            </a:r>
          </a:p>
          <a:p>
            <a:pPr>
              <a:lnSpc>
                <a:spcPts val="4200"/>
              </a:lnSpc>
              <a:spcBef>
                <a:spcPct val="0"/>
              </a:spcBef>
            </a:pPr>
          </a:p>
        </p:txBody>
      </p:sp>
      <p:sp>
        <p:nvSpPr>
          <p:cNvPr name="TextBox 13" id="13"/>
          <p:cNvSpPr txBox="true"/>
          <p:nvPr/>
        </p:nvSpPr>
        <p:spPr>
          <a:xfrm rot="0">
            <a:off x="2144338" y="5810151"/>
            <a:ext cx="7220296" cy="2133600"/>
          </a:xfrm>
          <a:prstGeom prst="rect">
            <a:avLst/>
          </a:prstGeom>
        </p:spPr>
        <p:txBody>
          <a:bodyPr anchor="t" rtlCol="false" tIns="0" lIns="0" bIns="0" rIns="0">
            <a:spAutoFit/>
          </a:bodyPr>
          <a:lstStyle/>
          <a:p>
            <a:pPr>
              <a:lnSpc>
                <a:spcPts val="4200"/>
              </a:lnSpc>
            </a:pPr>
            <a:r>
              <a:rPr lang="en-US" sz="3000">
                <a:solidFill>
                  <a:srgbClr val="000000"/>
                </a:solidFill>
                <a:latin typeface="Roboto Condensed Bold"/>
              </a:rPr>
              <a:t>La ecuación de la recta para (y) se utiliza la formula (y2 - y1) / (x2 - x1) y se almacena en la variable m.</a:t>
            </a:r>
          </a:p>
          <a:p>
            <a:pPr>
              <a:lnSpc>
                <a:spcPts val="4200"/>
              </a:lnSpc>
              <a:spcBef>
                <a:spcPct val="0"/>
              </a:spcBef>
            </a:pPr>
          </a:p>
        </p:txBody>
      </p:sp>
      <p:sp>
        <p:nvSpPr>
          <p:cNvPr name="TextBox 14" id="14"/>
          <p:cNvSpPr txBox="true"/>
          <p:nvPr/>
        </p:nvSpPr>
        <p:spPr>
          <a:xfrm rot="0">
            <a:off x="2325313" y="-161719"/>
            <a:ext cx="13637374" cy="1552575"/>
          </a:xfrm>
          <a:prstGeom prst="rect">
            <a:avLst/>
          </a:prstGeom>
        </p:spPr>
        <p:txBody>
          <a:bodyPr anchor="t" rtlCol="false" tIns="0" lIns="0" bIns="0" rIns="0">
            <a:spAutoFit/>
          </a:bodyPr>
          <a:lstStyle/>
          <a:p>
            <a:pPr algn="ctr">
              <a:lnSpc>
                <a:spcPts val="12599"/>
              </a:lnSpc>
            </a:pPr>
            <a:r>
              <a:rPr lang="en-US" sz="9000">
                <a:solidFill>
                  <a:srgbClr val="FFFFFF"/>
                </a:solidFill>
                <a:latin typeface="Roboto Bold"/>
              </a:rPr>
              <a:t>Desarrollo de la solución.</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5400000">
            <a:off x="8340704" y="-8556439"/>
            <a:ext cx="1606591" cy="18288000"/>
            <a:chOff x="0" y="0"/>
            <a:chExt cx="453968" cy="5167563"/>
          </a:xfrm>
        </p:grpSpPr>
        <p:sp>
          <p:nvSpPr>
            <p:cNvPr name="Freeform 3" id="3"/>
            <p:cNvSpPr/>
            <p:nvPr/>
          </p:nvSpPr>
          <p:spPr>
            <a:xfrm flipH="false" flipV="false" rot="0">
              <a:off x="0" y="0"/>
              <a:ext cx="453968" cy="5167563"/>
            </a:xfrm>
            <a:custGeom>
              <a:avLst/>
              <a:gdLst/>
              <a:ahLst/>
              <a:cxnLst/>
              <a:rect r="r" b="b" t="t" l="l"/>
              <a:pathLst>
                <a:path h="5167563" w="453968">
                  <a:moveTo>
                    <a:pt x="0" y="0"/>
                  </a:moveTo>
                  <a:lnTo>
                    <a:pt x="453968" y="0"/>
                  </a:lnTo>
                  <a:lnTo>
                    <a:pt x="453968" y="5167563"/>
                  </a:lnTo>
                  <a:lnTo>
                    <a:pt x="0" y="5167563"/>
                  </a:lnTo>
                  <a:close/>
                </a:path>
              </a:pathLst>
            </a:custGeom>
            <a:solidFill>
              <a:srgbClr val="058289"/>
            </a:solidFill>
          </p:spPr>
        </p:sp>
        <p:sp>
          <p:nvSpPr>
            <p:cNvPr name="TextBox 4" id="4"/>
            <p:cNvSpPr txBox="true"/>
            <p:nvPr/>
          </p:nvSpPr>
          <p:spPr>
            <a:xfrm>
              <a:off x="0" y="-38100"/>
              <a:ext cx="453968" cy="5205663"/>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2507628" y="2211820"/>
            <a:ext cx="13871648" cy="4377659"/>
          </a:xfrm>
          <a:custGeom>
            <a:avLst/>
            <a:gdLst/>
            <a:ahLst/>
            <a:cxnLst/>
            <a:rect r="r" b="b" t="t" l="l"/>
            <a:pathLst>
              <a:path h="4377659" w="13871648">
                <a:moveTo>
                  <a:pt x="0" y="0"/>
                </a:moveTo>
                <a:lnTo>
                  <a:pt x="13871648" y="0"/>
                </a:lnTo>
                <a:lnTo>
                  <a:pt x="13871648" y="4377658"/>
                </a:lnTo>
                <a:lnTo>
                  <a:pt x="0" y="4377658"/>
                </a:lnTo>
                <a:lnTo>
                  <a:pt x="0" y="0"/>
                </a:lnTo>
                <a:close/>
              </a:path>
            </a:pathLst>
          </a:custGeom>
          <a:blipFill>
            <a:blip r:embed="rId2"/>
            <a:stretch>
              <a:fillRect l="-179" t="-116456" r="-910" b="0"/>
            </a:stretch>
          </a:blipFill>
        </p:spPr>
      </p:sp>
      <p:sp>
        <p:nvSpPr>
          <p:cNvPr name="TextBox 6" id="6"/>
          <p:cNvSpPr txBox="true"/>
          <p:nvPr/>
        </p:nvSpPr>
        <p:spPr>
          <a:xfrm rot="0">
            <a:off x="2116897" y="6715239"/>
            <a:ext cx="14054206" cy="3896612"/>
          </a:xfrm>
          <a:prstGeom prst="rect">
            <a:avLst/>
          </a:prstGeom>
        </p:spPr>
        <p:txBody>
          <a:bodyPr anchor="t" rtlCol="false" tIns="0" lIns="0" bIns="0" rIns="0">
            <a:spAutoFit/>
          </a:bodyPr>
          <a:lstStyle/>
          <a:p>
            <a:pPr>
              <a:lnSpc>
                <a:spcPts val="4571"/>
              </a:lnSpc>
            </a:pPr>
            <a:r>
              <a:rPr lang="en-US" sz="3265">
                <a:solidFill>
                  <a:srgbClr val="000000"/>
                </a:solidFill>
                <a:latin typeface="Roboto Condensed Bold"/>
              </a:rPr>
              <a:t>Para (x) se utiliza la siguiente operación (y1 - m * x1).</a:t>
            </a:r>
          </a:p>
          <a:p>
            <a:pPr>
              <a:lnSpc>
                <a:spcPts val="4571"/>
              </a:lnSpc>
            </a:pPr>
          </a:p>
          <a:p>
            <a:pPr>
              <a:lnSpc>
                <a:spcPts val="4571"/>
              </a:lnSpc>
            </a:pPr>
          </a:p>
          <a:p>
            <a:pPr>
              <a:lnSpc>
                <a:spcPts val="4571"/>
              </a:lnSpc>
            </a:pPr>
            <a:r>
              <a:rPr lang="en-US" sz="3265">
                <a:solidFill>
                  <a:srgbClr val="000000"/>
                </a:solidFill>
                <a:latin typeface="Roboto Condensed Bold"/>
              </a:rPr>
              <a:t>P</a:t>
            </a:r>
            <a:r>
              <a:rPr lang="en-US" sz="3265">
                <a:solidFill>
                  <a:srgbClr val="000000"/>
                </a:solidFill>
                <a:latin typeface="Roboto Condensed Bold"/>
              </a:rPr>
              <a:t>ara sacar el ángulo en grados se utiliza Math.atan(m) y para calcular el ángulo en radianes,  se usa Math.toDegrees() para pasar de radianes a grados.</a:t>
            </a:r>
          </a:p>
          <a:p>
            <a:pPr>
              <a:lnSpc>
                <a:spcPts val="4571"/>
              </a:lnSpc>
            </a:pPr>
          </a:p>
          <a:p>
            <a:pPr>
              <a:lnSpc>
                <a:spcPts val="3731"/>
              </a:lnSpc>
              <a:spcBef>
                <a:spcPct val="0"/>
              </a:spcBef>
            </a:pPr>
          </a:p>
        </p:txBody>
      </p:sp>
      <p:sp>
        <p:nvSpPr>
          <p:cNvPr name="TextBox 7" id="7"/>
          <p:cNvSpPr txBox="true"/>
          <p:nvPr/>
        </p:nvSpPr>
        <p:spPr>
          <a:xfrm rot="0">
            <a:off x="2325313" y="-161719"/>
            <a:ext cx="13637374" cy="1552575"/>
          </a:xfrm>
          <a:prstGeom prst="rect">
            <a:avLst/>
          </a:prstGeom>
        </p:spPr>
        <p:txBody>
          <a:bodyPr anchor="t" rtlCol="false" tIns="0" lIns="0" bIns="0" rIns="0">
            <a:spAutoFit/>
          </a:bodyPr>
          <a:lstStyle/>
          <a:p>
            <a:pPr algn="ctr">
              <a:lnSpc>
                <a:spcPts val="12599"/>
              </a:lnSpc>
            </a:pPr>
            <a:r>
              <a:rPr lang="en-US" sz="9000">
                <a:solidFill>
                  <a:srgbClr val="FFFFFF"/>
                </a:solidFill>
                <a:latin typeface="Roboto Bold"/>
              </a:rPr>
              <a:t>Desarrollo de la solución.</a:t>
            </a:r>
          </a:p>
        </p:txBody>
      </p:sp>
      <p:grpSp>
        <p:nvGrpSpPr>
          <p:cNvPr name="Group 8" id="8"/>
          <p:cNvGrpSpPr/>
          <p:nvPr/>
        </p:nvGrpSpPr>
        <p:grpSpPr>
          <a:xfrm rot="0">
            <a:off x="-521181" y="6589478"/>
            <a:ext cx="2429662" cy="1495227"/>
            <a:chOff x="0" y="0"/>
            <a:chExt cx="1573234" cy="968177"/>
          </a:xfrm>
        </p:grpSpPr>
        <p:sp>
          <p:nvSpPr>
            <p:cNvPr name="Freeform 9" id="9"/>
            <p:cNvSpPr/>
            <p:nvPr/>
          </p:nvSpPr>
          <p:spPr>
            <a:xfrm flipH="false" flipV="false" rot="0">
              <a:off x="0" y="0"/>
              <a:ext cx="1573234" cy="968177"/>
            </a:xfrm>
            <a:custGeom>
              <a:avLst/>
              <a:gdLst/>
              <a:ahLst/>
              <a:cxnLst/>
              <a:rect r="r" b="b" t="t" l="l"/>
              <a:pathLst>
                <a:path h="968177" w="1573234">
                  <a:moveTo>
                    <a:pt x="1573234" y="484088"/>
                  </a:moveTo>
                  <a:lnTo>
                    <a:pt x="1166834" y="0"/>
                  </a:lnTo>
                  <a:lnTo>
                    <a:pt x="1166834" y="203200"/>
                  </a:lnTo>
                  <a:lnTo>
                    <a:pt x="0" y="203200"/>
                  </a:lnTo>
                  <a:lnTo>
                    <a:pt x="0" y="764977"/>
                  </a:lnTo>
                  <a:lnTo>
                    <a:pt x="1166834" y="764977"/>
                  </a:lnTo>
                  <a:lnTo>
                    <a:pt x="1166834" y="968177"/>
                  </a:lnTo>
                  <a:lnTo>
                    <a:pt x="1573234" y="484088"/>
                  </a:lnTo>
                  <a:close/>
                </a:path>
              </a:pathLst>
            </a:custGeom>
            <a:solidFill>
              <a:srgbClr val="058289"/>
            </a:solidFill>
          </p:spPr>
        </p:sp>
        <p:sp>
          <p:nvSpPr>
            <p:cNvPr name="TextBox 10" id="10"/>
            <p:cNvSpPr txBox="true"/>
            <p:nvPr/>
          </p:nvSpPr>
          <p:spPr>
            <a:xfrm>
              <a:off x="0" y="127000"/>
              <a:ext cx="1471634" cy="637977"/>
            </a:xfrm>
            <a:prstGeom prst="rect">
              <a:avLst/>
            </a:prstGeom>
          </p:spPr>
          <p:txBody>
            <a:bodyPr anchor="ctr" rtlCol="false" tIns="190500" lIns="190500" bIns="190500" rIns="190500"/>
            <a:lstStyle/>
            <a:p>
              <a:pPr algn="ctr">
                <a:lnSpc>
                  <a:spcPts val="4200"/>
                </a:lnSpc>
              </a:pPr>
              <a:r>
                <a:rPr lang="en-US" sz="3000" spc="150">
                  <a:solidFill>
                    <a:srgbClr val="FFFFFF"/>
                  </a:solidFill>
                  <a:latin typeface="Roboto Bold"/>
                </a:rPr>
                <a:t> 3.</a:t>
              </a:r>
            </a:p>
          </p:txBody>
        </p:sp>
      </p:grpSp>
      <p:grpSp>
        <p:nvGrpSpPr>
          <p:cNvPr name="Group 11" id="11"/>
          <p:cNvGrpSpPr/>
          <p:nvPr/>
        </p:nvGrpSpPr>
        <p:grpSpPr>
          <a:xfrm rot="0">
            <a:off x="-521181" y="8401710"/>
            <a:ext cx="2429662" cy="1485702"/>
            <a:chOff x="0" y="0"/>
            <a:chExt cx="1573234" cy="962009"/>
          </a:xfrm>
        </p:grpSpPr>
        <p:sp>
          <p:nvSpPr>
            <p:cNvPr name="Freeform 12" id="12"/>
            <p:cNvSpPr/>
            <p:nvPr/>
          </p:nvSpPr>
          <p:spPr>
            <a:xfrm flipH="false" flipV="false" rot="0">
              <a:off x="0" y="0"/>
              <a:ext cx="1573234" cy="962009"/>
            </a:xfrm>
            <a:custGeom>
              <a:avLst/>
              <a:gdLst/>
              <a:ahLst/>
              <a:cxnLst/>
              <a:rect r="r" b="b" t="t" l="l"/>
              <a:pathLst>
                <a:path h="962009" w="1573234">
                  <a:moveTo>
                    <a:pt x="1573234" y="481005"/>
                  </a:moveTo>
                  <a:lnTo>
                    <a:pt x="1166834" y="0"/>
                  </a:lnTo>
                  <a:lnTo>
                    <a:pt x="1166834" y="203200"/>
                  </a:lnTo>
                  <a:lnTo>
                    <a:pt x="0" y="203200"/>
                  </a:lnTo>
                  <a:lnTo>
                    <a:pt x="0" y="758809"/>
                  </a:lnTo>
                  <a:lnTo>
                    <a:pt x="1166834" y="758809"/>
                  </a:lnTo>
                  <a:lnTo>
                    <a:pt x="1166834" y="962009"/>
                  </a:lnTo>
                  <a:lnTo>
                    <a:pt x="1573234" y="481005"/>
                  </a:lnTo>
                  <a:close/>
                </a:path>
              </a:pathLst>
            </a:custGeom>
            <a:solidFill>
              <a:srgbClr val="058289"/>
            </a:solidFill>
          </p:spPr>
        </p:sp>
        <p:sp>
          <p:nvSpPr>
            <p:cNvPr name="TextBox 13" id="13"/>
            <p:cNvSpPr txBox="true"/>
            <p:nvPr/>
          </p:nvSpPr>
          <p:spPr>
            <a:xfrm>
              <a:off x="0" y="136525"/>
              <a:ext cx="1471634" cy="622284"/>
            </a:xfrm>
            <a:prstGeom prst="rect">
              <a:avLst/>
            </a:prstGeom>
          </p:spPr>
          <p:txBody>
            <a:bodyPr anchor="ctr" rtlCol="false" tIns="190500" lIns="190500" bIns="190500" rIns="190500"/>
            <a:lstStyle/>
            <a:p>
              <a:pPr algn="ctr">
                <a:lnSpc>
                  <a:spcPts val="4199"/>
                </a:lnSpc>
              </a:pPr>
              <a:r>
                <a:rPr lang="en-US" sz="2999" spc="149">
                  <a:solidFill>
                    <a:srgbClr val="FFFFFF"/>
                  </a:solidFill>
                  <a:latin typeface="Roboto Bold"/>
                </a:rPr>
                <a:t> 4.</a:t>
              </a:r>
            </a:p>
          </p:txBody>
        </p:sp>
      </p:gr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058289"/>
        </a:solidFill>
      </p:bgPr>
    </p:bg>
    <p:spTree>
      <p:nvGrpSpPr>
        <p:cNvPr id="1" name=""/>
        <p:cNvGrpSpPr/>
        <p:nvPr/>
      </p:nvGrpSpPr>
      <p:grpSpPr>
        <a:xfrm>
          <a:off x="0" y="0"/>
          <a:ext cx="0" cy="0"/>
          <a:chOff x="0" y="0"/>
          <a:chExt cx="0" cy="0"/>
        </a:xfrm>
      </p:grpSpPr>
      <p:grpSp>
        <p:nvGrpSpPr>
          <p:cNvPr name="Group 2" id="2"/>
          <p:cNvGrpSpPr/>
          <p:nvPr/>
        </p:nvGrpSpPr>
        <p:grpSpPr>
          <a:xfrm rot="0">
            <a:off x="-785769" y="-843265"/>
            <a:ext cx="9584278" cy="11863717"/>
            <a:chOff x="0" y="0"/>
            <a:chExt cx="2524254" cy="3124600"/>
          </a:xfrm>
        </p:grpSpPr>
        <p:sp>
          <p:nvSpPr>
            <p:cNvPr name="Freeform 3" id="3"/>
            <p:cNvSpPr/>
            <p:nvPr/>
          </p:nvSpPr>
          <p:spPr>
            <a:xfrm flipH="false" flipV="false" rot="0">
              <a:off x="0" y="0"/>
              <a:ext cx="2524254" cy="3124600"/>
            </a:xfrm>
            <a:custGeom>
              <a:avLst/>
              <a:gdLst/>
              <a:ahLst/>
              <a:cxnLst/>
              <a:rect r="r" b="b" t="t" l="l"/>
              <a:pathLst>
                <a:path h="3124600" w="2524254">
                  <a:moveTo>
                    <a:pt x="0" y="0"/>
                  </a:moveTo>
                  <a:lnTo>
                    <a:pt x="2524254" y="0"/>
                  </a:lnTo>
                  <a:lnTo>
                    <a:pt x="2524254" y="3124600"/>
                  </a:lnTo>
                  <a:lnTo>
                    <a:pt x="0" y="3124600"/>
                  </a:lnTo>
                  <a:close/>
                </a:path>
              </a:pathLst>
            </a:custGeom>
            <a:solidFill>
              <a:srgbClr val="FFFFFF"/>
            </a:solidFill>
          </p:spPr>
        </p:sp>
        <p:sp>
          <p:nvSpPr>
            <p:cNvPr name="TextBox 4" id="4"/>
            <p:cNvSpPr txBox="true"/>
            <p:nvPr/>
          </p:nvSpPr>
          <p:spPr>
            <a:xfrm>
              <a:off x="0" y="-47625"/>
              <a:ext cx="2524254" cy="3172225"/>
            </a:xfrm>
            <a:prstGeom prst="rect">
              <a:avLst/>
            </a:prstGeom>
          </p:spPr>
          <p:txBody>
            <a:bodyPr anchor="ctr" rtlCol="false" tIns="50800" lIns="50800" bIns="50800" rIns="50800"/>
            <a:lstStyle/>
            <a:p>
              <a:pPr algn="ctr">
                <a:lnSpc>
                  <a:spcPts val="3499"/>
                </a:lnSpc>
              </a:pPr>
            </a:p>
          </p:txBody>
        </p:sp>
      </p:grpSp>
      <p:grpSp>
        <p:nvGrpSpPr>
          <p:cNvPr name="Group 5" id="5"/>
          <p:cNvGrpSpPr/>
          <p:nvPr/>
        </p:nvGrpSpPr>
        <p:grpSpPr>
          <a:xfrm rot="0">
            <a:off x="9334500" y="1028700"/>
            <a:ext cx="8654439" cy="8229600"/>
            <a:chOff x="0" y="0"/>
            <a:chExt cx="2279358" cy="2167467"/>
          </a:xfrm>
        </p:grpSpPr>
        <p:sp>
          <p:nvSpPr>
            <p:cNvPr name="Freeform 6" id="6"/>
            <p:cNvSpPr/>
            <p:nvPr/>
          </p:nvSpPr>
          <p:spPr>
            <a:xfrm flipH="false" flipV="false" rot="0">
              <a:off x="0" y="0"/>
              <a:ext cx="2279359" cy="2167467"/>
            </a:xfrm>
            <a:custGeom>
              <a:avLst/>
              <a:gdLst/>
              <a:ahLst/>
              <a:cxnLst/>
              <a:rect r="r" b="b" t="t" l="l"/>
              <a:pathLst>
                <a:path h="2167467" w="2279359">
                  <a:moveTo>
                    <a:pt x="0" y="0"/>
                  </a:moveTo>
                  <a:lnTo>
                    <a:pt x="2279359" y="0"/>
                  </a:lnTo>
                  <a:lnTo>
                    <a:pt x="2279359" y="2167467"/>
                  </a:lnTo>
                  <a:lnTo>
                    <a:pt x="0" y="2167467"/>
                  </a:lnTo>
                  <a:close/>
                </a:path>
              </a:pathLst>
            </a:custGeom>
            <a:solidFill>
              <a:srgbClr val="238A8F"/>
            </a:solidFill>
            <a:ln w="47625" cap="sq">
              <a:solidFill>
                <a:srgbClr val="FFFFFF"/>
              </a:solidFill>
              <a:prstDash val="solid"/>
              <a:miter/>
            </a:ln>
          </p:spPr>
        </p:sp>
        <p:sp>
          <p:nvSpPr>
            <p:cNvPr name="TextBox 7" id="7"/>
            <p:cNvSpPr txBox="true"/>
            <p:nvPr/>
          </p:nvSpPr>
          <p:spPr>
            <a:xfrm>
              <a:off x="0" y="-47625"/>
              <a:ext cx="2279358" cy="2215092"/>
            </a:xfrm>
            <a:prstGeom prst="rect">
              <a:avLst/>
            </a:prstGeom>
          </p:spPr>
          <p:txBody>
            <a:bodyPr anchor="ctr" rtlCol="false" tIns="50800" lIns="50800" bIns="50800" rIns="50800"/>
            <a:lstStyle/>
            <a:p>
              <a:pPr algn="ctr">
                <a:lnSpc>
                  <a:spcPts val="3499"/>
                </a:lnSpc>
              </a:pPr>
            </a:p>
          </p:txBody>
        </p:sp>
      </p:grpSp>
      <p:grpSp>
        <p:nvGrpSpPr>
          <p:cNvPr name="Group 8" id="8"/>
          <p:cNvGrpSpPr/>
          <p:nvPr/>
        </p:nvGrpSpPr>
        <p:grpSpPr>
          <a:xfrm rot="0">
            <a:off x="8798508" y="-423883"/>
            <a:ext cx="345492" cy="11134766"/>
            <a:chOff x="0" y="0"/>
            <a:chExt cx="97624" cy="3146304"/>
          </a:xfrm>
        </p:grpSpPr>
        <p:sp>
          <p:nvSpPr>
            <p:cNvPr name="Freeform 9" id="9"/>
            <p:cNvSpPr/>
            <p:nvPr/>
          </p:nvSpPr>
          <p:spPr>
            <a:xfrm flipH="false" flipV="false" rot="0">
              <a:off x="0" y="0"/>
              <a:ext cx="97624" cy="3146304"/>
            </a:xfrm>
            <a:custGeom>
              <a:avLst/>
              <a:gdLst/>
              <a:ahLst/>
              <a:cxnLst/>
              <a:rect r="r" b="b" t="t" l="l"/>
              <a:pathLst>
                <a:path h="3146304" w="97624">
                  <a:moveTo>
                    <a:pt x="0" y="0"/>
                  </a:moveTo>
                  <a:lnTo>
                    <a:pt x="97624" y="0"/>
                  </a:lnTo>
                  <a:lnTo>
                    <a:pt x="97624" y="3146304"/>
                  </a:lnTo>
                  <a:lnTo>
                    <a:pt x="0" y="3146304"/>
                  </a:lnTo>
                  <a:close/>
                </a:path>
              </a:pathLst>
            </a:custGeom>
            <a:solidFill>
              <a:srgbClr val="000000"/>
            </a:solidFill>
          </p:spPr>
        </p:sp>
        <p:sp>
          <p:nvSpPr>
            <p:cNvPr name="TextBox 10" id="10"/>
            <p:cNvSpPr txBox="true"/>
            <p:nvPr/>
          </p:nvSpPr>
          <p:spPr>
            <a:xfrm>
              <a:off x="0" y="-38100"/>
              <a:ext cx="97624" cy="3184404"/>
            </a:xfrm>
            <a:prstGeom prst="rect">
              <a:avLst/>
            </a:prstGeom>
          </p:spPr>
          <p:txBody>
            <a:bodyPr anchor="ctr" rtlCol="false" tIns="50800" lIns="50800" bIns="50800" rIns="50800"/>
            <a:lstStyle/>
            <a:p>
              <a:pPr algn="ctr">
                <a:lnSpc>
                  <a:spcPts val="2659"/>
                </a:lnSpc>
              </a:pPr>
            </a:p>
          </p:txBody>
        </p:sp>
      </p:grpSp>
      <p:sp>
        <p:nvSpPr>
          <p:cNvPr name="Freeform 11" id="11"/>
          <p:cNvSpPr/>
          <p:nvPr/>
        </p:nvSpPr>
        <p:spPr>
          <a:xfrm flipH="false" flipV="false" rot="0">
            <a:off x="785935" y="1700608"/>
            <a:ext cx="7210074" cy="6762937"/>
          </a:xfrm>
          <a:custGeom>
            <a:avLst/>
            <a:gdLst/>
            <a:ahLst/>
            <a:cxnLst/>
            <a:rect r="r" b="b" t="t" l="l"/>
            <a:pathLst>
              <a:path h="6762937" w="7210074">
                <a:moveTo>
                  <a:pt x="0" y="0"/>
                </a:moveTo>
                <a:lnTo>
                  <a:pt x="7210074" y="0"/>
                </a:lnTo>
                <a:lnTo>
                  <a:pt x="7210074" y="6762937"/>
                </a:lnTo>
                <a:lnTo>
                  <a:pt x="0" y="6762937"/>
                </a:lnTo>
                <a:lnTo>
                  <a:pt x="0" y="0"/>
                </a:lnTo>
                <a:close/>
              </a:path>
            </a:pathLst>
          </a:custGeom>
          <a:blipFill>
            <a:blip r:embed="rId2"/>
            <a:stretch>
              <a:fillRect l="0" t="0" r="0" b="0"/>
            </a:stretch>
          </a:blipFill>
        </p:spPr>
      </p:sp>
      <p:sp>
        <p:nvSpPr>
          <p:cNvPr name="TextBox 12" id="12"/>
          <p:cNvSpPr txBox="true"/>
          <p:nvPr/>
        </p:nvSpPr>
        <p:spPr>
          <a:xfrm rot="0">
            <a:off x="10236778" y="4588364"/>
            <a:ext cx="6849883" cy="1139824"/>
          </a:xfrm>
          <a:prstGeom prst="rect">
            <a:avLst/>
          </a:prstGeom>
        </p:spPr>
        <p:txBody>
          <a:bodyPr anchor="t" rtlCol="false" tIns="0" lIns="0" bIns="0" rIns="0">
            <a:spAutoFit/>
          </a:bodyPr>
          <a:lstStyle/>
          <a:p>
            <a:pPr algn="ctr">
              <a:lnSpc>
                <a:spcPts val="8499"/>
              </a:lnSpc>
            </a:pPr>
            <a:r>
              <a:rPr lang="en-US" sz="8499">
                <a:solidFill>
                  <a:srgbClr val="FFFFFF"/>
                </a:solidFill>
                <a:latin typeface="Roboto Bold"/>
              </a:rPr>
              <a:t>Depuración.</a:t>
            </a:r>
          </a:p>
        </p:txBody>
      </p:sp>
    </p:spTree>
  </p:cSld>
  <p:clrMapOvr>
    <a:masterClrMapping/>
  </p:clrMapOvr>
</p:sld>
</file>

<file path=ppt/slides/slide13.xml><?xml version="1.0" encoding="utf-8"?>
<p:sld xmlns:p="http://schemas.openxmlformats.org/presentationml/2006/main" xmlns:a="http://schemas.openxmlformats.org/drawingml/2006/main">
  <p:cSld>
    <p:bg>
      <p:bgPr>
        <a:solidFill>
          <a:srgbClr val="058289"/>
        </a:solidFill>
      </p:bgPr>
    </p:bg>
    <p:spTree>
      <p:nvGrpSpPr>
        <p:cNvPr id="1" name=""/>
        <p:cNvGrpSpPr/>
        <p:nvPr/>
      </p:nvGrpSpPr>
      <p:grpSpPr>
        <a:xfrm>
          <a:off x="0" y="0"/>
          <a:ext cx="0" cy="0"/>
          <a:chOff x="0" y="0"/>
          <a:chExt cx="0" cy="0"/>
        </a:xfrm>
      </p:grpSpPr>
      <p:grpSp>
        <p:nvGrpSpPr>
          <p:cNvPr name="Group 2" id="2"/>
          <p:cNvGrpSpPr/>
          <p:nvPr/>
        </p:nvGrpSpPr>
        <p:grpSpPr>
          <a:xfrm rot="0">
            <a:off x="1514462" y="1514462"/>
            <a:ext cx="15259077" cy="7258077"/>
            <a:chOff x="0" y="0"/>
            <a:chExt cx="4018852" cy="1911592"/>
          </a:xfrm>
        </p:grpSpPr>
        <p:sp>
          <p:nvSpPr>
            <p:cNvPr name="Freeform 3" id="3"/>
            <p:cNvSpPr/>
            <p:nvPr/>
          </p:nvSpPr>
          <p:spPr>
            <a:xfrm flipH="false" flipV="false" rot="0">
              <a:off x="0" y="0"/>
              <a:ext cx="4018852" cy="1911592"/>
            </a:xfrm>
            <a:custGeom>
              <a:avLst/>
              <a:gdLst/>
              <a:ahLst/>
              <a:cxnLst/>
              <a:rect r="r" b="b" t="t" l="l"/>
              <a:pathLst>
                <a:path h="1911592" w="4018852">
                  <a:moveTo>
                    <a:pt x="0" y="0"/>
                  </a:moveTo>
                  <a:lnTo>
                    <a:pt x="4018852" y="0"/>
                  </a:lnTo>
                  <a:lnTo>
                    <a:pt x="4018852" y="1911592"/>
                  </a:lnTo>
                  <a:lnTo>
                    <a:pt x="0" y="1911592"/>
                  </a:lnTo>
                  <a:close/>
                </a:path>
              </a:pathLst>
            </a:custGeom>
            <a:solidFill>
              <a:srgbClr val="000000">
                <a:alpha val="44706"/>
              </a:srgbClr>
            </a:solidFill>
          </p:spPr>
        </p:sp>
        <p:sp>
          <p:nvSpPr>
            <p:cNvPr name="TextBox 4" id="4"/>
            <p:cNvSpPr txBox="true"/>
            <p:nvPr/>
          </p:nvSpPr>
          <p:spPr>
            <a:xfrm>
              <a:off x="0" y="-38100"/>
              <a:ext cx="4018852" cy="1949692"/>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2143239" y="1562169"/>
            <a:ext cx="14001522" cy="1552575"/>
          </a:xfrm>
          <a:prstGeom prst="rect">
            <a:avLst/>
          </a:prstGeom>
        </p:spPr>
        <p:txBody>
          <a:bodyPr anchor="t" rtlCol="false" tIns="0" lIns="0" bIns="0" rIns="0">
            <a:spAutoFit/>
          </a:bodyPr>
          <a:lstStyle/>
          <a:p>
            <a:pPr algn="ctr">
              <a:lnSpc>
                <a:spcPts val="12599"/>
              </a:lnSpc>
            </a:pPr>
            <a:r>
              <a:rPr lang="en-US" sz="9000">
                <a:solidFill>
                  <a:srgbClr val="FFFFFF"/>
                </a:solidFill>
                <a:latin typeface="Roboto Bold"/>
              </a:rPr>
              <a:t>Descripcion del problema</a:t>
            </a:r>
          </a:p>
        </p:txBody>
      </p:sp>
      <p:sp>
        <p:nvSpPr>
          <p:cNvPr name="TextBox 6" id="6"/>
          <p:cNvSpPr txBox="true"/>
          <p:nvPr/>
        </p:nvSpPr>
        <p:spPr>
          <a:xfrm rot="0">
            <a:off x="1920005" y="4071220"/>
            <a:ext cx="13409710" cy="2851956"/>
          </a:xfrm>
          <a:prstGeom prst="rect">
            <a:avLst/>
          </a:prstGeom>
        </p:spPr>
        <p:txBody>
          <a:bodyPr anchor="t" rtlCol="false" tIns="0" lIns="0" bIns="0" rIns="0">
            <a:spAutoFit/>
          </a:bodyPr>
          <a:lstStyle/>
          <a:p>
            <a:pPr>
              <a:lnSpc>
                <a:spcPts val="5711"/>
              </a:lnSpc>
            </a:pPr>
            <a:r>
              <a:rPr lang="en-US" sz="4079">
                <a:solidFill>
                  <a:srgbClr val="000000"/>
                </a:solidFill>
                <a:latin typeface="Roboto Condensed Bold"/>
              </a:rPr>
              <a:t>Dada la ecuación que ingrese se regresara los valores  sobre el conjunto de los números reales, en el caso de que no indicara la solución esta en el conjunto de los números.</a:t>
            </a:r>
          </a:p>
          <a:p>
            <a:pPr algn="ctr" marL="0" indent="0" lvl="0">
              <a:lnSpc>
                <a:spcPts val="5711"/>
              </a:lnSpc>
              <a:spcBef>
                <a:spcPct val="0"/>
              </a:spcBef>
            </a:pPr>
          </a:p>
        </p:txBody>
      </p:sp>
      <p:sp>
        <p:nvSpPr>
          <p:cNvPr name="TextBox 7" id="7"/>
          <p:cNvSpPr txBox="true"/>
          <p:nvPr/>
        </p:nvSpPr>
        <p:spPr>
          <a:xfrm rot="0">
            <a:off x="-291664" y="141605"/>
            <a:ext cx="4869805" cy="887095"/>
          </a:xfrm>
          <a:prstGeom prst="rect">
            <a:avLst/>
          </a:prstGeom>
        </p:spPr>
        <p:txBody>
          <a:bodyPr anchor="t" rtlCol="false" tIns="0" lIns="0" bIns="0" rIns="0">
            <a:spAutoFit/>
          </a:bodyPr>
          <a:lstStyle/>
          <a:p>
            <a:pPr algn="ctr" marL="1122679" indent="-561340" lvl="1">
              <a:lnSpc>
                <a:spcPts val="7279"/>
              </a:lnSpc>
              <a:buFont typeface="Arial"/>
              <a:buChar char="•"/>
            </a:pPr>
            <a:r>
              <a:rPr lang="en-US" sz="5199">
                <a:solidFill>
                  <a:srgbClr val="FFFFFF"/>
                </a:solidFill>
                <a:latin typeface="Open Sans Bold"/>
              </a:rPr>
              <a:t>EJERCICIO 2</a:t>
            </a:r>
          </a:p>
        </p:txBody>
      </p:sp>
    </p:spTree>
  </p:cSld>
  <p:clrMapOvr>
    <a:masterClrMapping/>
  </p:clrMapOvr>
</p:sld>
</file>

<file path=ppt/slides/slide14.xml><?xml version="1.0" encoding="utf-8"?>
<p:sld xmlns:p="http://schemas.openxmlformats.org/presentationml/2006/main" xmlns:a="http://schemas.openxmlformats.org/drawingml/2006/main">
  <p:cSld>
    <p:bg>
      <p:bgPr>
        <a:solidFill>
          <a:srgbClr val="058289"/>
        </a:solidFill>
      </p:bgPr>
    </p:bg>
    <p:spTree>
      <p:nvGrpSpPr>
        <p:cNvPr id="1" name=""/>
        <p:cNvGrpSpPr/>
        <p:nvPr/>
      </p:nvGrpSpPr>
      <p:grpSpPr>
        <a:xfrm>
          <a:off x="0" y="0"/>
          <a:ext cx="0" cy="0"/>
          <a:chOff x="0" y="0"/>
          <a:chExt cx="0" cy="0"/>
        </a:xfrm>
      </p:grpSpPr>
      <p:grpSp>
        <p:nvGrpSpPr>
          <p:cNvPr name="Group 2" id="2"/>
          <p:cNvGrpSpPr/>
          <p:nvPr/>
        </p:nvGrpSpPr>
        <p:grpSpPr>
          <a:xfrm rot="-5400000">
            <a:off x="7854822" y="-6562292"/>
            <a:ext cx="2191617" cy="18288000"/>
            <a:chOff x="0" y="0"/>
            <a:chExt cx="619276" cy="5167563"/>
          </a:xfrm>
        </p:grpSpPr>
        <p:sp>
          <p:nvSpPr>
            <p:cNvPr name="Freeform 3" id="3"/>
            <p:cNvSpPr/>
            <p:nvPr/>
          </p:nvSpPr>
          <p:spPr>
            <a:xfrm flipH="false" flipV="false" rot="0">
              <a:off x="0" y="0"/>
              <a:ext cx="619276" cy="5167563"/>
            </a:xfrm>
            <a:custGeom>
              <a:avLst/>
              <a:gdLst/>
              <a:ahLst/>
              <a:cxnLst/>
              <a:rect r="r" b="b" t="t" l="l"/>
              <a:pathLst>
                <a:path h="5167563" w="619276">
                  <a:moveTo>
                    <a:pt x="0" y="0"/>
                  </a:moveTo>
                  <a:lnTo>
                    <a:pt x="619276" y="0"/>
                  </a:lnTo>
                  <a:lnTo>
                    <a:pt x="619276" y="5167563"/>
                  </a:lnTo>
                  <a:lnTo>
                    <a:pt x="0" y="5167563"/>
                  </a:lnTo>
                  <a:close/>
                </a:path>
              </a:pathLst>
            </a:custGeom>
            <a:solidFill>
              <a:srgbClr val="000000"/>
            </a:solidFill>
          </p:spPr>
        </p:sp>
        <p:sp>
          <p:nvSpPr>
            <p:cNvPr name="TextBox 4" id="4"/>
            <p:cNvSpPr txBox="true"/>
            <p:nvPr/>
          </p:nvSpPr>
          <p:spPr>
            <a:xfrm>
              <a:off x="0" y="-38100"/>
              <a:ext cx="619276" cy="5205663"/>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2344363" y="1714933"/>
            <a:ext cx="13637374" cy="1552575"/>
          </a:xfrm>
          <a:prstGeom prst="rect">
            <a:avLst/>
          </a:prstGeom>
        </p:spPr>
        <p:txBody>
          <a:bodyPr anchor="t" rtlCol="false" tIns="0" lIns="0" bIns="0" rIns="0">
            <a:spAutoFit/>
          </a:bodyPr>
          <a:lstStyle/>
          <a:p>
            <a:pPr algn="ctr">
              <a:lnSpc>
                <a:spcPts val="12599"/>
              </a:lnSpc>
            </a:pPr>
            <a:r>
              <a:rPr lang="en-US" sz="9000">
                <a:solidFill>
                  <a:srgbClr val="FFFFFF"/>
                </a:solidFill>
                <a:latin typeface="Roboto Bold"/>
              </a:rPr>
              <a:t>Definicios del problema.</a:t>
            </a:r>
          </a:p>
        </p:txBody>
      </p:sp>
      <p:sp>
        <p:nvSpPr>
          <p:cNvPr name="TextBox 6" id="6"/>
          <p:cNvSpPr txBox="true"/>
          <p:nvPr/>
        </p:nvSpPr>
        <p:spPr>
          <a:xfrm rot="0">
            <a:off x="785935" y="5057775"/>
            <a:ext cx="16473365" cy="3464417"/>
          </a:xfrm>
          <a:prstGeom prst="rect">
            <a:avLst/>
          </a:prstGeom>
        </p:spPr>
        <p:txBody>
          <a:bodyPr anchor="t" rtlCol="false" tIns="0" lIns="0" bIns="0" rIns="0">
            <a:spAutoFit/>
          </a:bodyPr>
          <a:lstStyle/>
          <a:p>
            <a:pPr>
              <a:lnSpc>
                <a:spcPts val="5607"/>
              </a:lnSpc>
            </a:pPr>
            <a:r>
              <a:rPr lang="en-US" sz="4005">
                <a:solidFill>
                  <a:srgbClr val="000000"/>
                </a:solidFill>
                <a:latin typeface="Roboto Condensed"/>
              </a:rPr>
              <a:t>·</a:t>
            </a:r>
            <a:r>
              <a:rPr lang="en-US" sz="4005">
                <a:solidFill>
                  <a:srgbClr val="000000"/>
                </a:solidFill>
                <a:latin typeface="Roboto Condensed Bold"/>
              </a:rPr>
              <a:t>Se solicita al usuario que ingrese a, b y c.</a:t>
            </a:r>
          </a:p>
          <a:p>
            <a:pPr>
              <a:lnSpc>
                <a:spcPts val="5607"/>
              </a:lnSpc>
            </a:pPr>
            <a:r>
              <a:rPr lang="en-US" sz="4005">
                <a:solidFill>
                  <a:srgbClr val="000000"/>
                </a:solidFill>
                <a:latin typeface="Roboto Condensed Bold"/>
              </a:rPr>
              <a:t>·Se calcula el discriminante de la ecuación cuadrática, dado por la formula.</a:t>
            </a:r>
          </a:p>
          <a:p>
            <a:pPr>
              <a:lnSpc>
                <a:spcPts val="5607"/>
              </a:lnSpc>
            </a:pPr>
            <a:r>
              <a:rPr lang="en-US" sz="4005">
                <a:solidFill>
                  <a:srgbClr val="000000"/>
                </a:solidFill>
                <a:latin typeface="Roboto Condensed Bold"/>
              </a:rPr>
              <a:t>·Te arrojará como resultado: los valores de (x1, x2) y escribirá si las raíces son reales, idéntica o si no tiene.</a:t>
            </a:r>
          </a:p>
          <a:p>
            <a:pPr algn="l">
              <a:lnSpc>
                <a:spcPts val="5187"/>
              </a:lnSpc>
              <a:spcBef>
                <a:spcPct val="0"/>
              </a:spcBef>
            </a:pP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5400000">
            <a:off x="8048192" y="-9099861"/>
            <a:ext cx="2191617" cy="18288000"/>
            <a:chOff x="0" y="0"/>
            <a:chExt cx="619276" cy="5167563"/>
          </a:xfrm>
        </p:grpSpPr>
        <p:sp>
          <p:nvSpPr>
            <p:cNvPr name="Freeform 3" id="3"/>
            <p:cNvSpPr/>
            <p:nvPr/>
          </p:nvSpPr>
          <p:spPr>
            <a:xfrm flipH="false" flipV="false" rot="0">
              <a:off x="0" y="0"/>
              <a:ext cx="619276" cy="5167563"/>
            </a:xfrm>
            <a:custGeom>
              <a:avLst/>
              <a:gdLst/>
              <a:ahLst/>
              <a:cxnLst/>
              <a:rect r="r" b="b" t="t" l="l"/>
              <a:pathLst>
                <a:path h="5167563" w="619276">
                  <a:moveTo>
                    <a:pt x="0" y="0"/>
                  </a:moveTo>
                  <a:lnTo>
                    <a:pt x="619276" y="0"/>
                  </a:lnTo>
                  <a:lnTo>
                    <a:pt x="619276" y="5167563"/>
                  </a:lnTo>
                  <a:lnTo>
                    <a:pt x="0" y="5167563"/>
                  </a:lnTo>
                  <a:close/>
                </a:path>
              </a:pathLst>
            </a:custGeom>
            <a:solidFill>
              <a:srgbClr val="058289"/>
            </a:solidFill>
          </p:spPr>
        </p:sp>
        <p:sp>
          <p:nvSpPr>
            <p:cNvPr name="TextBox 4" id="4"/>
            <p:cNvSpPr txBox="true"/>
            <p:nvPr/>
          </p:nvSpPr>
          <p:spPr>
            <a:xfrm>
              <a:off x="0" y="-38100"/>
              <a:ext cx="619276" cy="5205663"/>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1951608" y="1139948"/>
            <a:ext cx="14384784" cy="9475875"/>
          </a:xfrm>
          <a:custGeom>
            <a:avLst/>
            <a:gdLst/>
            <a:ahLst/>
            <a:cxnLst/>
            <a:rect r="r" b="b" t="t" l="l"/>
            <a:pathLst>
              <a:path h="9475875" w="14384784">
                <a:moveTo>
                  <a:pt x="0" y="0"/>
                </a:moveTo>
                <a:lnTo>
                  <a:pt x="14384784" y="0"/>
                </a:lnTo>
                <a:lnTo>
                  <a:pt x="14384784" y="9475874"/>
                </a:lnTo>
                <a:lnTo>
                  <a:pt x="0" y="9475874"/>
                </a:lnTo>
                <a:lnTo>
                  <a:pt x="0" y="0"/>
                </a:lnTo>
                <a:close/>
              </a:path>
            </a:pathLst>
          </a:custGeom>
          <a:blipFill>
            <a:blip r:embed="rId2"/>
            <a:stretch>
              <a:fillRect l="-13407" t="0" r="-5300" b="0"/>
            </a:stretch>
          </a:blipFill>
        </p:spPr>
      </p:sp>
      <p:sp>
        <p:nvSpPr>
          <p:cNvPr name="TextBox 6" id="6"/>
          <p:cNvSpPr txBox="true"/>
          <p:nvPr/>
        </p:nvSpPr>
        <p:spPr>
          <a:xfrm rot="0">
            <a:off x="2325313" y="-326902"/>
            <a:ext cx="13637374" cy="1552575"/>
          </a:xfrm>
          <a:prstGeom prst="rect">
            <a:avLst/>
          </a:prstGeom>
        </p:spPr>
        <p:txBody>
          <a:bodyPr anchor="t" rtlCol="false" tIns="0" lIns="0" bIns="0" rIns="0">
            <a:spAutoFit/>
          </a:bodyPr>
          <a:lstStyle/>
          <a:p>
            <a:pPr algn="ctr">
              <a:lnSpc>
                <a:spcPts val="12599"/>
              </a:lnSpc>
            </a:pPr>
            <a:r>
              <a:rPr lang="en-US" sz="9000">
                <a:solidFill>
                  <a:srgbClr val="FFFFFF"/>
                </a:solidFill>
                <a:latin typeface="Roboto Bold"/>
              </a:rPr>
              <a:t>Diseño de la solución.</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86131" y="2478075"/>
            <a:ext cx="2429662" cy="1495227"/>
            <a:chOff x="0" y="0"/>
            <a:chExt cx="1573234" cy="968177"/>
          </a:xfrm>
        </p:grpSpPr>
        <p:sp>
          <p:nvSpPr>
            <p:cNvPr name="Freeform 3" id="3"/>
            <p:cNvSpPr/>
            <p:nvPr/>
          </p:nvSpPr>
          <p:spPr>
            <a:xfrm flipH="false" flipV="false" rot="0">
              <a:off x="0" y="0"/>
              <a:ext cx="1573234" cy="968177"/>
            </a:xfrm>
            <a:custGeom>
              <a:avLst/>
              <a:gdLst/>
              <a:ahLst/>
              <a:cxnLst/>
              <a:rect r="r" b="b" t="t" l="l"/>
              <a:pathLst>
                <a:path h="968177" w="1573234">
                  <a:moveTo>
                    <a:pt x="1573234" y="484088"/>
                  </a:moveTo>
                  <a:lnTo>
                    <a:pt x="1166834" y="0"/>
                  </a:lnTo>
                  <a:lnTo>
                    <a:pt x="1166834" y="203200"/>
                  </a:lnTo>
                  <a:lnTo>
                    <a:pt x="0" y="203200"/>
                  </a:lnTo>
                  <a:lnTo>
                    <a:pt x="0" y="764977"/>
                  </a:lnTo>
                  <a:lnTo>
                    <a:pt x="1166834" y="764977"/>
                  </a:lnTo>
                  <a:lnTo>
                    <a:pt x="1166834" y="968177"/>
                  </a:lnTo>
                  <a:lnTo>
                    <a:pt x="1573234" y="484088"/>
                  </a:lnTo>
                  <a:close/>
                </a:path>
              </a:pathLst>
            </a:custGeom>
            <a:solidFill>
              <a:srgbClr val="058289"/>
            </a:solidFill>
          </p:spPr>
        </p:sp>
        <p:sp>
          <p:nvSpPr>
            <p:cNvPr name="TextBox 4" id="4"/>
            <p:cNvSpPr txBox="true"/>
            <p:nvPr/>
          </p:nvSpPr>
          <p:spPr>
            <a:xfrm>
              <a:off x="0" y="127000"/>
              <a:ext cx="1471634" cy="637977"/>
            </a:xfrm>
            <a:prstGeom prst="rect">
              <a:avLst/>
            </a:prstGeom>
          </p:spPr>
          <p:txBody>
            <a:bodyPr anchor="ctr" rtlCol="false" tIns="190500" lIns="190500" bIns="190500" rIns="190500"/>
            <a:lstStyle/>
            <a:p>
              <a:pPr algn="ctr">
                <a:lnSpc>
                  <a:spcPts val="4200"/>
                </a:lnSpc>
              </a:pPr>
              <a:r>
                <a:rPr lang="en-US" sz="3000" spc="150">
                  <a:solidFill>
                    <a:srgbClr val="FFFFFF"/>
                  </a:solidFill>
                  <a:latin typeface="Roboto Bold"/>
                </a:rPr>
                <a:t>1.</a:t>
              </a:r>
            </a:p>
          </p:txBody>
        </p:sp>
      </p:grpSp>
      <p:grpSp>
        <p:nvGrpSpPr>
          <p:cNvPr name="Group 5" id="5"/>
          <p:cNvGrpSpPr/>
          <p:nvPr/>
        </p:nvGrpSpPr>
        <p:grpSpPr>
          <a:xfrm rot="0">
            <a:off x="-186131" y="4731944"/>
            <a:ext cx="2429662" cy="1485702"/>
            <a:chOff x="0" y="0"/>
            <a:chExt cx="1573234" cy="962009"/>
          </a:xfrm>
        </p:grpSpPr>
        <p:sp>
          <p:nvSpPr>
            <p:cNvPr name="Freeform 6" id="6"/>
            <p:cNvSpPr/>
            <p:nvPr/>
          </p:nvSpPr>
          <p:spPr>
            <a:xfrm flipH="false" flipV="false" rot="0">
              <a:off x="0" y="0"/>
              <a:ext cx="1573234" cy="962009"/>
            </a:xfrm>
            <a:custGeom>
              <a:avLst/>
              <a:gdLst/>
              <a:ahLst/>
              <a:cxnLst/>
              <a:rect r="r" b="b" t="t" l="l"/>
              <a:pathLst>
                <a:path h="962009" w="1573234">
                  <a:moveTo>
                    <a:pt x="1573234" y="481005"/>
                  </a:moveTo>
                  <a:lnTo>
                    <a:pt x="1166834" y="0"/>
                  </a:lnTo>
                  <a:lnTo>
                    <a:pt x="1166834" y="203200"/>
                  </a:lnTo>
                  <a:lnTo>
                    <a:pt x="0" y="203200"/>
                  </a:lnTo>
                  <a:lnTo>
                    <a:pt x="0" y="758809"/>
                  </a:lnTo>
                  <a:lnTo>
                    <a:pt x="1166834" y="758809"/>
                  </a:lnTo>
                  <a:lnTo>
                    <a:pt x="1166834" y="962009"/>
                  </a:lnTo>
                  <a:lnTo>
                    <a:pt x="1573234" y="481005"/>
                  </a:lnTo>
                  <a:close/>
                </a:path>
              </a:pathLst>
            </a:custGeom>
            <a:solidFill>
              <a:srgbClr val="058289"/>
            </a:solidFill>
          </p:spPr>
        </p:sp>
        <p:sp>
          <p:nvSpPr>
            <p:cNvPr name="TextBox 7" id="7"/>
            <p:cNvSpPr txBox="true"/>
            <p:nvPr/>
          </p:nvSpPr>
          <p:spPr>
            <a:xfrm>
              <a:off x="0" y="136525"/>
              <a:ext cx="1471634" cy="622284"/>
            </a:xfrm>
            <a:prstGeom prst="rect">
              <a:avLst/>
            </a:prstGeom>
          </p:spPr>
          <p:txBody>
            <a:bodyPr anchor="ctr" rtlCol="false" tIns="190500" lIns="190500" bIns="190500" rIns="190500"/>
            <a:lstStyle/>
            <a:p>
              <a:pPr algn="ctr">
                <a:lnSpc>
                  <a:spcPts val="4199"/>
                </a:lnSpc>
              </a:pPr>
              <a:r>
                <a:rPr lang="en-US" sz="2999" spc="149">
                  <a:solidFill>
                    <a:srgbClr val="FFFFFF"/>
                  </a:solidFill>
                  <a:latin typeface="Roboto Bold"/>
                </a:rPr>
                <a:t>2.</a:t>
              </a:r>
            </a:p>
          </p:txBody>
        </p:sp>
      </p:grpSp>
      <p:grpSp>
        <p:nvGrpSpPr>
          <p:cNvPr name="Group 8" id="8"/>
          <p:cNvGrpSpPr/>
          <p:nvPr/>
        </p:nvGrpSpPr>
        <p:grpSpPr>
          <a:xfrm rot="0">
            <a:off x="-186131" y="7070178"/>
            <a:ext cx="2429662" cy="1391903"/>
            <a:chOff x="0" y="0"/>
            <a:chExt cx="1573234" cy="901273"/>
          </a:xfrm>
        </p:grpSpPr>
        <p:sp>
          <p:nvSpPr>
            <p:cNvPr name="Freeform 9" id="9"/>
            <p:cNvSpPr/>
            <p:nvPr/>
          </p:nvSpPr>
          <p:spPr>
            <a:xfrm flipH="false" flipV="false" rot="0">
              <a:off x="0" y="0"/>
              <a:ext cx="1573234" cy="901273"/>
            </a:xfrm>
            <a:custGeom>
              <a:avLst/>
              <a:gdLst/>
              <a:ahLst/>
              <a:cxnLst/>
              <a:rect r="r" b="b" t="t" l="l"/>
              <a:pathLst>
                <a:path h="901273" w="1573234">
                  <a:moveTo>
                    <a:pt x="1573234" y="450637"/>
                  </a:moveTo>
                  <a:lnTo>
                    <a:pt x="1166834" y="0"/>
                  </a:lnTo>
                  <a:lnTo>
                    <a:pt x="1166834" y="203200"/>
                  </a:lnTo>
                  <a:lnTo>
                    <a:pt x="0" y="203200"/>
                  </a:lnTo>
                  <a:lnTo>
                    <a:pt x="0" y="698073"/>
                  </a:lnTo>
                  <a:lnTo>
                    <a:pt x="1166834" y="698073"/>
                  </a:lnTo>
                  <a:lnTo>
                    <a:pt x="1166834" y="901273"/>
                  </a:lnTo>
                  <a:lnTo>
                    <a:pt x="1573234" y="450637"/>
                  </a:lnTo>
                  <a:close/>
                </a:path>
              </a:pathLst>
            </a:custGeom>
            <a:solidFill>
              <a:srgbClr val="058289"/>
            </a:solidFill>
          </p:spPr>
        </p:sp>
        <p:sp>
          <p:nvSpPr>
            <p:cNvPr name="TextBox 10" id="10"/>
            <p:cNvSpPr txBox="true"/>
            <p:nvPr/>
          </p:nvSpPr>
          <p:spPr>
            <a:xfrm>
              <a:off x="0" y="155575"/>
              <a:ext cx="1471634" cy="542498"/>
            </a:xfrm>
            <a:prstGeom prst="rect">
              <a:avLst/>
            </a:prstGeom>
          </p:spPr>
          <p:txBody>
            <a:bodyPr anchor="ctr" rtlCol="false" tIns="190500" lIns="190500" bIns="190500" rIns="190500"/>
            <a:lstStyle/>
            <a:p>
              <a:pPr algn="ctr">
                <a:lnSpc>
                  <a:spcPts val="3499"/>
                </a:lnSpc>
              </a:pPr>
              <a:r>
                <a:rPr lang="en-US" sz="2499" spc="124">
                  <a:solidFill>
                    <a:srgbClr val="FFFFFF"/>
                  </a:solidFill>
                  <a:latin typeface="Roboto Bold"/>
                </a:rPr>
                <a:t>3.</a:t>
              </a:r>
            </a:p>
          </p:txBody>
        </p:sp>
      </p:grpSp>
      <p:grpSp>
        <p:nvGrpSpPr>
          <p:cNvPr name="Group 11" id="11"/>
          <p:cNvGrpSpPr/>
          <p:nvPr/>
        </p:nvGrpSpPr>
        <p:grpSpPr>
          <a:xfrm rot="-5400000">
            <a:off x="8588137" y="-8133990"/>
            <a:ext cx="1111726" cy="18288000"/>
            <a:chOff x="0" y="0"/>
            <a:chExt cx="314136" cy="5167563"/>
          </a:xfrm>
        </p:grpSpPr>
        <p:sp>
          <p:nvSpPr>
            <p:cNvPr name="Freeform 12" id="12"/>
            <p:cNvSpPr/>
            <p:nvPr/>
          </p:nvSpPr>
          <p:spPr>
            <a:xfrm flipH="false" flipV="false" rot="0">
              <a:off x="0" y="0"/>
              <a:ext cx="314136" cy="5167563"/>
            </a:xfrm>
            <a:custGeom>
              <a:avLst/>
              <a:gdLst/>
              <a:ahLst/>
              <a:cxnLst/>
              <a:rect r="r" b="b" t="t" l="l"/>
              <a:pathLst>
                <a:path h="5167563" w="314136">
                  <a:moveTo>
                    <a:pt x="0" y="0"/>
                  </a:moveTo>
                  <a:lnTo>
                    <a:pt x="314136" y="0"/>
                  </a:lnTo>
                  <a:lnTo>
                    <a:pt x="314136" y="5167563"/>
                  </a:lnTo>
                  <a:lnTo>
                    <a:pt x="0" y="5167563"/>
                  </a:lnTo>
                  <a:close/>
                </a:path>
              </a:pathLst>
            </a:custGeom>
            <a:solidFill>
              <a:srgbClr val="058289"/>
            </a:solidFill>
          </p:spPr>
        </p:sp>
        <p:sp>
          <p:nvSpPr>
            <p:cNvPr name="TextBox 13" id="13"/>
            <p:cNvSpPr txBox="true"/>
            <p:nvPr/>
          </p:nvSpPr>
          <p:spPr>
            <a:xfrm>
              <a:off x="0" y="-38100"/>
              <a:ext cx="314136" cy="5205663"/>
            </a:xfrm>
            <a:prstGeom prst="rect">
              <a:avLst/>
            </a:prstGeom>
          </p:spPr>
          <p:txBody>
            <a:bodyPr anchor="ctr" rtlCol="false" tIns="50800" lIns="50800" bIns="50800" rIns="50800"/>
            <a:lstStyle/>
            <a:p>
              <a:pPr algn="ctr">
                <a:lnSpc>
                  <a:spcPts val="2659"/>
                </a:lnSpc>
              </a:pPr>
            </a:p>
          </p:txBody>
        </p:sp>
      </p:grpSp>
      <p:sp>
        <p:nvSpPr>
          <p:cNvPr name="Freeform 14" id="14"/>
          <p:cNvSpPr/>
          <p:nvPr/>
        </p:nvSpPr>
        <p:spPr>
          <a:xfrm flipH="false" flipV="false" rot="0">
            <a:off x="9144000" y="2520870"/>
            <a:ext cx="9118702" cy="5245260"/>
          </a:xfrm>
          <a:custGeom>
            <a:avLst/>
            <a:gdLst/>
            <a:ahLst/>
            <a:cxnLst/>
            <a:rect r="r" b="b" t="t" l="l"/>
            <a:pathLst>
              <a:path h="5245260" w="9118702">
                <a:moveTo>
                  <a:pt x="0" y="0"/>
                </a:moveTo>
                <a:lnTo>
                  <a:pt x="9118702" y="0"/>
                </a:lnTo>
                <a:lnTo>
                  <a:pt x="9118702" y="5245260"/>
                </a:lnTo>
                <a:lnTo>
                  <a:pt x="0" y="5245260"/>
                </a:lnTo>
                <a:lnTo>
                  <a:pt x="0" y="0"/>
                </a:lnTo>
                <a:close/>
              </a:path>
            </a:pathLst>
          </a:custGeom>
          <a:blipFill>
            <a:blip r:embed="rId2"/>
            <a:stretch>
              <a:fillRect l="0" t="0" r="-56310" b="-97092"/>
            </a:stretch>
          </a:blipFill>
        </p:spPr>
      </p:sp>
      <p:sp>
        <p:nvSpPr>
          <p:cNvPr name="TextBox 15" id="15"/>
          <p:cNvSpPr txBox="true"/>
          <p:nvPr/>
        </p:nvSpPr>
        <p:spPr>
          <a:xfrm rot="0">
            <a:off x="2325313" y="143235"/>
            <a:ext cx="13637374" cy="1552575"/>
          </a:xfrm>
          <a:prstGeom prst="rect">
            <a:avLst/>
          </a:prstGeom>
        </p:spPr>
        <p:txBody>
          <a:bodyPr anchor="t" rtlCol="false" tIns="0" lIns="0" bIns="0" rIns="0">
            <a:spAutoFit/>
          </a:bodyPr>
          <a:lstStyle/>
          <a:p>
            <a:pPr algn="ctr">
              <a:lnSpc>
                <a:spcPts val="12599"/>
              </a:lnSpc>
            </a:pPr>
            <a:r>
              <a:rPr lang="en-US" sz="9000">
                <a:solidFill>
                  <a:srgbClr val="FFFFFF"/>
                </a:solidFill>
                <a:latin typeface="Roboto Bold"/>
              </a:rPr>
              <a:t>Desarrollo de la solución.</a:t>
            </a:r>
          </a:p>
        </p:txBody>
      </p:sp>
      <p:sp>
        <p:nvSpPr>
          <p:cNvPr name="TextBox 16" id="16"/>
          <p:cNvSpPr txBox="true"/>
          <p:nvPr/>
        </p:nvSpPr>
        <p:spPr>
          <a:xfrm rot="0">
            <a:off x="2032102" y="5067300"/>
            <a:ext cx="7111898" cy="1066800"/>
          </a:xfrm>
          <a:prstGeom prst="rect">
            <a:avLst/>
          </a:prstGeom>
        </p:spPr>
        <p:txBody>
          <a:bodyPr anchor="t" rtlCol="false" tIns="0" lIns="0" bIns="0" rIns="0">
            <a:spAutoFit/>
          </a:bodyPr>
          <a:lstStyle/>
          <a:p>
            <a:pPr algn="ctr">
              <a:lnSpc>
                <a:spcPts val="4200"/>
              </a:lnSpc>
              <a:spcBef>
                <a:spcPct val="0"/>
              </a:spcBef>
            </a:pPr>
            <a:r>
              <a:rPr lang="en-US" sz="3000">
                <a:solidFill>
                  <a:srgbClr val="000000"/>
                </a:solidFill>
                <a:latin typeface="Roboto Condensed Bold"/>
              </a:rPr>
              <a:t>• Definimos a, b, c, x1, x2 como double para que pueda ver resultados decimales.</a:t>
            </a:r>
          </a:p>
        </p:txBody>
      </p:sp>
      <p:sp>
        <p:nvSpPr>
          <p:cNvPr name="TextBox 17" id="17"/>
          <p:cNvSpPr txBox="true"/>
          <p:nvPr/>
        </p:nvSpPr>
        <p:spPr>
          <a:xfrm rot="0">
            <a:off x="2243531" y="7313021"/>
            <a:ext cx="6127007" cy="1066800"/>
          </a:xfrm>
          <a:prstGeom prst="rect">
            <a:avLst/>
          </a:prstGeom>
        </p:spPr>
        <p:txBody>
          <a:bodyPr anchor="t" rtlCol="false" tIns="0" lIns="0" bIns="0" rIns="0">
            <a:spAutoFit/>
          </a:bodyPr>
          <a:lstStyle/>
          <a:p>
            <a:pPr algn="ctr">
              <a:lnSpc>
                <a:spcPts val="4200"/>
              </a:lnSpc>
              <a:spcBef>
                <a:spcPct val="0"/>
              </a:spcBef>
            </a:pPr>
            <a:r>
              <a:rPr lang="en-US" sz="3000">
                <a:solidFill>
                  <a:srgbClr val="000000"/>
                </a:solidFill>
                <a:latin typeface="Roboto Condensed Bold"/>
              </a:rPr>
              <a:t>• Se crea un objeto como Scanner para poder leer a, b, c, x1, x2 </a:t>
            </a:r>
          </a:p>
        </p:txBody>
      </p:sp>
      <p:sp>
        <p:nvSpPr>
          <p:cNvPr name="TextBox 18" id="18"/>
          <p:cNvSpPr txBox="true"/>
          <p:nvPr/>
        </p:nvSpPr>
        <p:spPr>
          <a:xfrm rot="0">
            <a:off x="1636115" y="2444670"/>
            <a:ext cx="7341838" cy="1600200"/>
          </a:xfrm>
          <a:prstGeom prst="rect">
            <a:avLst/>
          </a:prstGeom>
        </p:spPr>
        <p:txBody>
          <a:bodyPr anchor="t" rtlCol="false" tIns="0" lIns="0" bIns="0" rIns="0">
            <a:spAutoFit/>
          </a:bodyPr>
          <a:lstStyle/>
          <a:p>
            <a:pPr algn="ctr" marL="647700" indent="-323850" lvl="1">
              <a:lnSpc>
                <a:spcPts val="4200"/>
              </a:lnSpc>
              <a:buFont typeface="Arial"/>
              <a:buChar char="•"/>
            </a:pPr>
            <a:r>
              <a:rPr lang="en-US" sz="3000">
                <a:solidFill>
                  <a:srgbClr val="000000"/>
                </a:solidFill>
                <a:latin typeface="Roboto Condensed Bold"/>
              </a:rPr>
              <a:t> Antes que nada, tenemos que tener claro que la ecuación cuadrática siempre será  ax^2+bx+c=0 </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539036" y="1028700"/>
            <a:ext cx="15209928" cy="5904907"/>
          </a:xfrm>
          <a:custGeom>
            <a:avLst/>
            <a:gdLst/>
            <a:ahLst/>
            <a:cxnLst/>
            <a:rect r="r" b="b" t="t" l="l"/>
            <a:pathLst>
              <a:path h="5904907" w="15209928">
                <a:moveTo>
                  <a:pt x="0" y="0"/>
                </a:moveTo>
                <a:lnTo>
                  <a:pt x="15209928" y="0"/>
                </a:lnTo>
                <a:lnTo>
                  <a:pt x="15209928" y="5904907"/>
                </a:lnTo>
                <a:lnTo>
                  <a:pt x="0" y="5904907"/>
                </a:lnTo>
                <a:lnTo>
                  <a:pt x="0" y="0"/>
                </a:lnTo>
                <a:close/>
              </a:path>
            </a:pathLst>
          </a:custGeom>
          <a:blipFill>
            <a:blip r:embed="rId2"/>
            <a:stretch>
              <a:fillRect l="-5113" t="-102994" r="-3542" b="0"/>
            </a:stretch>
          </a:blipFill>
        </p:spPr>
      </p:sp>
      <p:sp>
        <p:nvSpPr>
          <p:cNvPr name="TextBox 3" id="3"/>
          <p:cNvSpPr txBox="true"/>
          <p:nvPr/>
        </p:nvSpPr>
        <p:spPr>
          <a:xfrm rot="0">
            <a:off x="1539036" y="7620000"/>
            <a:ext cx="16230600" cy="2667000"/>
          </a:xfrm>
          <a:prstGeom prst="rect">
            <a:avLst/>
          </a:prstGeom>
        </p:spPr>
        <p:txBody>
          <a:bodyPr anchor="t" rtlCol="false" tIns="0" lIns="0" bIns="0" rIns="0">
            <a:spAutoFit/>
          </a:bodyPr>
          <a:lstStyle/>
          <a:p>
            <a:pPr algn="just">
              <a:lnSpc>
                <a:spcPts val="4200"/>
              </a:lnSpc>
            </a:pPr>
            <a:r>
              <a:rPr lang="en-US" sz="3000">
                <a:solidFill>
                  <a:srgbClr val="000000"/>
                </a:solidFill>
                <a:latin typeface="Roboto Condensed Bold"/>
              </a:rPr>
              <a:t>-Si el discriminante &gt; cero, hay dos raíces reales distintas.</a:t>
            </a:r>
          </a:p>
          <a:p>
            <a:pPr>
              <a:lnSpc>
                <a:spcPts val="4200"/>
              </a:lnSpc>
            </a:pPr>
            <a:r>
              <a:rPr lang="en-US" sz="3000">
                <a:solidFill>
                  <a:srgbClr val="000000"/>
                </a:solidFill>
                <a:latin typeface="Roboto Condensed Bold"/>
              </a:rPr>
              <a:t>-Si el discriminante = cero, existe una sola raíz real idéntica. </a:t>
            </a:r>
          </a:p>
          <a:p>
            <a:pPr>
              <a:lnSpc>
                <a:spcPts val="4200"/>
              </a:lnSpc>
            </a:pPr>
            <a:r>
              <a:rPr lang="en-US" sz="3000">
                <a:solidFill>
                  <a:srgbClr val="000000"/>
                </a:solidFill>
                <a:latin typeface="Roboto Condensed Bold"/>
              </a:rPr>
              <a:t>-Si el discriminante &lt; cero, no tiene raíces reales, pertenecen a números complejos.</a:t>
            </a:r>
          </a:p>
          <a:p>
            <a:pPr algn="ctr">
              <a:lnSpc>
                <a:spcPts val="4200"/>
              </a:lnSpc>
            </a:pPr>
          </a:p>
          <a:p>
            <a:pPr algn="ctr">
              <a:lnSpc>
                <a:spcPts val="4200"/>
              </a:lnSpc>
              <a:spcBef>
                <a:spcPct val="0"/>
              </a:spcBef>
            </a:pP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058289"/>
        </a:solidFill>
      </p:bgPr>
    </p:bg>
    <p:spTree>
      <p:nvGrpSpPr>
        <p:cNvPr id="1" name=""/>
        <p:cNvGrpSpPr/>
        <p:nvPr/>
      </p:nvGrpSpPr>
      <p:grpSpPr>
        <a:xfrm>
          <a:off x="0" y="0"/>
          <a:ext cx="0" cy="0"/>
          <a:chOff x="0" y="0"/>
          <a:chExt cx="0" cy="0"/>
        </a:xfrm>
      </p:grpSpPr>
      <p:grpSp>
        <p:nvGrpSpPr>
          <p:cNvPr name="Group 2" id="2"/>
          <p:cNvGrpSpPr/>
          <p:nvPr/>
        </p:nvGrpSpPr>
        <p:grpSpPr>
          <a:xfrm rot="0">
            <a:off x="-785769" y="-843265"/>
            <a:ext cx="9584278" cy="11863717"/>
            <a:chOff x="0" y="0"/>
            <a:chExt cx="2524254" cy="3124600"/>
          </a:xfrm>
        </p:grpSpPr>
        <p:sp>
          <p:nvSpPr>
            <p:cNvPr name="Freeform 3" id="3"/>
            <p:cNvSpPr/>
            <p:nvPr/>
          </p:nvSpPr>
          <p:spPr>
            <a:xfrm flipH="false" flipV="false" rot="0">
              <a:off x="0" y="0"/>
              <a:ext cx="2524254" cy="3124600"/>
            </a:xfrm>
            <a:custGeom>
              <a:avLst/>
              <a:gdLst/>
              <a:ahLst/>
              <a:cxnLst/>
              <a:rect r="r" b="b" t="t" l="l"/>
              <a:pathLst>
                <a:path h="3124600" w="2524254">
                  <a:moveTo>
                    <a:pt x="0" y="0"/>
                  </a:moveTo>
                  <a:lnTo>
                    <a:pt x="2524254" y="0"/>
                  </a:lnTo>
                  <a:lnTo>
                    <a:pt x="2524254" y="3124600"/>
                  </a:lnTo>
                  <a:lnTo>
                    <a:pt x="0" y="3124600"/>
                  </a:lnTo>
                  <a:close/>
                </a:path>
              </a:pathLst>
            </a:custGeom>
            <a:solidFill>
              <a:srgbClr val="FFFFFF"/>
            </a:solidFill>
          </p:spPr>
        </p:sp>
        <p:sp>
          <p:nvSpPr>
            <p:cNvPr name="TextBox 4" id="4"/>
            <p:cNvSpPr txBox="true"/>
            <p:nvPr/>
          </p:nvSpPr>
          <p:spPr>
            <a:xfrm>
              <a:off x="0" y="-47625"/>
              <a:ext cx="2524254" cy="3172225"/>
            </a:xfrm>
            <a:prstGeom prst="rect">
              <a:avLst/>
            </a:prstGeom>
          </p:spPr>
          <p:txBody>
            <a:bodyPr anchor="ctr" rtlCol="false" tIns="50800" lIns="50800" bIns="50800" rIns="50800"/>
            <a:lstStyle/>
            <a:p>
              <a:pPr algn="ctr">
                <a:lnSpc>
                  <a:spcPts val="3499"/>
                </a:lnSpc>
              </a:pPr>
            </a:p>
          </p:txBody>
        </p:sp>
      </p:grpSp>
      <p:grpSp>
        <p:nvGrpSpPr>
          <p:cNvPr name="Group 5" id="5"/>
          <p:cNvGrpSpPr/>
          <p:nvPr/>
        </p:nvGrpSpPr>
        <p:grpSpPr>
          <a:xfrm rot="0">
            <a:off x="9334500" y="973794"/>
            <a:ext cx="8593748" cy="8229600"/>
            <a:chOff x="0" y="0"/>
            <a:chExt cx="2263374" cy="2167467"/>
          </a:xfrm>
        </p:grpSpPr>
        <p:sp>
          <p:nvSpPr>
            <p:cNvPr name="Freeform 6" id="6"/>
            <p:cNvSpPr/>
            <p:nvPr/>
          </p:nvSpPr>
          <p:spPr>
            <a:xfrm flipH="false" flipV="false" rot="0">
              <a:off x="0" y="0"/>
              <a:ext cx="2263374" cy="2167467"/>
            </a:xfrm>
            <a:custGeom>
              <a:avLst/>
              <a:gdLst/>
              <a:ahLst/>
              <a:cxnLst/>
              <a:rect r="r" b="b" t="t" l="l"/>
              <a:pathLst>
                <a:path h="2167467" w="2263374">
                  <a:moveTo>
                    <a:pt x="0" y="0"/>
                  </a:moveTo>
                  <a:lnTo>
                    <a:pt x="2263374" y="0"/>
                  </a:lnTo>
                  <a:lnTo>
                    <a:pt x="2263374" y="2167467"/>
                  </a:lnTo>
                  <a:lnTo>
                    <a:pt x="0" y="2167467"/>
                  </a:lnTo>
                  <a:close/>
                </a:path>
              </a:pathLst>
            </a:custGeom>
            <a:solidFill>
              <a:srgbClr val="238A8F"/>
            </a:solidFill>
            <a:ln w="47625" cap="sq">
              <a:solidFill>
                <a:srgbClr val="FFFFFF"/>
              </a:solidFill>
              <a:prstDash val="solid"/>
              <a:miter/>
            </a:ln>
          </p:spPr>
        </p:sp>
        <p:sp>
          <p:nvSpPr>
            <p:cNvPr name="TextBox 7" id="7"/>
            <p:cNvSpPr txBox="true"/>
            <p:nvPr/>
          </p:nvSpPr>
          <p:spPr>
            <a:xfrm>
              <a:off x="0" y="-47625"/>
              <a:ext cx="2263374" cy="2215092"/>
            </a:xfrm>
            <a:prstGeom prst="rect">
              <a:avLst/>
            </a:prstGeom>
          </p:spPr>
          <p:txBody>
            <a:bodyPr anchor="ctr" rtlCol="false" tIns="50800" lIns="50800" bIns="50800" rIns="50800"/>
            <a:lstStyle/>
            <a:p>
              <a:pPr algn="ctr">
                <a:lnSpc>
                  <a:spcPts val="3499"/>
                </a:lnSpc>
              </a:pPr>
            </a:p>
          </p:txBody>
        </p:sp>
      </p:grpSp>
      <p:grpSp>
        <p:nvGrpSpPr>
          <p:cNvPr name="Group 8" id="8"/>
          <p:cNvGrpSpPr/>
          <p:nvPr/>
        </p:nvGrpSpPr>
        <p:grpSpPr>
          <a:xfrm rot="0">
            <a:off x="8798508" y="-423883"/>
            <a:ext cx="345492" cy="11134766"/>
            <a:chOff x="0" y="0"/>
            <a:chExt cx="97624" cy="3146304"/>
          </a:xfrm>
        </p:grpSpPr>
        <p:sp>
          <p:nvSpPr>
            <p:cNvPr name="Freeform 9" id="9"/>
            <p:cNvSpPr/>
            <p:nvPr/>
          </p:nvSpPr>
          <p:spPr>
            <a:xfrm flipH="false" flipV="false" rot="0">
              <a:off x="0" y="0"/>
              <a:ext cx="97624" cy="3146304"/>
            </a:xfrm>
            <a:custGeom>
              <a:avLst/>
              <a:gdLst/>
              <a:ahLst/>
              <a:cxnLst/>
              <a:rect r="r" b="b" t="t" l="l"/>
              <a:pathLst>
                <a:path h="3146304" w="97624">
                  <a:moveTo>
                    <a:pt x="0" y="0"/>
                  </a:moveTo>
                  <a:lnTo>
                    <a:pt x="97624" y="0"/>
                  </a:lnTo>
                  <a:lnTo>
                    <a:pt x="97624" y="3146304"/>
                  </a:lnTo>
                  <a:lnTo>
                    <a:pt x="0" y="3146304"/>
                  </a:lnTo>
                  <a:close/>
                </a:path>
              </a:pathLst>
            </a:custGeom>
            <a:solidFill>
              <a:srgbClr val="000000"/>
            </a:solidFill>
          </p:spPr>
        </p:sp>
        <p:sp>
          <p:nvSpPr>
            <p:cNvPr name="TextBox 10" id="10"/>
            <p:cNvSpPr txBox="true"/>
            <p:nvPr/>
          </p:nvSpPr>
          <p:spPr>
            <a:xfrm>
              <a:off x="0" y="-38100"/>
              <a:ext cx="97624" cy="3184404"/>
            </a:xfrm>
            <a:prstGeom prst="rect">
              <a:avLst/>
            </a:prstGeom>
          </p:spPr>
          <p:txBody>
            <a:bodyPr anchor="ctr" rtlCol="false" tIns="50800" lIns="50800" bIns="50800" rIns="50800"/>
            <a:lstStyle/>
            <a:p>
              <a:pPr algn="ctr">
                <a:lnSpc>
                  <a:spcPts val="2659"/>
                </a:lnSpc>
              </a:pPr>
            </a:p>
          </p:txBody>
        </p:sp>
      </p:grpSp>
      <p:sp>
        <p:nvSpPr>
          <p:cNvPr name="Freeform 11" id="11"/>
          <p:cNvSpPr/>
          <p:nvPr/>
        </p:nvSpPr>
        <p:spPr>
          <a:xfrm flipH="false" flipV="false" rot="0">
            <a:off x="0" y="-423883"/>
            <a:ext cx="8798508" cy="4663209"/>
          </a:xfrm>
          <a:custGeom>
            <a:avLst/>
            <a:gdLst/>
            <a:ahLst/>
            <a:cxnLst/>
            <a:rect r="r" b="b" t="t" l="l"/>
            <a:pathLst>
              <a:path h="4663209" w="8798508">
                <a:moveTo>
                  <a:pt x="0" y="0"/>
                </a:moveTo>
                <a:lnTo>
                  <a:pt x="8798508" y="0"/>
                </a:lnTo>
                <a:lnTo>
                  <a:pt x="8798508" y="4663209"/>
                </a:lnTo>
                <a:lnTo>
                  <a:pt x="0" y="4663209"/>
                </a:lnTo>
                <a:lnTo>
                  <a:pt x="0" y="0"/>
                </a:lnTo>
                <a:close/>
              </a:path>
            </a:pathLst>
          </a:custGeom>
          <a:blipFill>
            <a:blip r:embed="rId2"/>
            <a:stretch>
              <a:fillRect l="0" t="0" r="0" b="0"/>
            </a:stretch>
          </a:blipFill>
        </p:spPr>
      </p:sp>
      <p:sp>
        <p:nvSpPr>
          <p:cNvPr name="Freeform 12" id="12"/>
          <p:cNvSpPr/>
          <p:nvPr/>
        </p:nvSpPr>
        <p:spPr>
          <a:xfrm flipH="false" flipV="false" rot="0">
            <a:off x="-182562" y="4239326"/>
            <a:ext cx="8798508" cy="2977724"/>
          </a:xfrm>
          <a:custGeom>
            <a:avLst/>
            <a:gdLst/>
            <a:ahLst/>
            <a:cxnLst/>
            <a:rect r="r" b="b" t="t" l="l"/>
            <a:pathLst>
              <a:path h="2977724" w="8798508">
                <a:moveTo>
                  <a:pt x="0" y="0"/>
                </a:moveTo>
                <a:lnTo>
                  <a:pt x="8798509" y="0"/>
                </a:lnTo>
                <a:lnTo>
                  <a:pt x="8798509" y="2977725"/>
                </a:lnTo>
                <a:lnTo>
                  <a:pt x="0" y="2977725"/>
                </a:lnTo>
                <a:lnTo>
                  <a:pt x="0" y="0"/>
                </a:lnTo>
                <a:close/>
              </a:path>
            </a:pathLst>
          </a:custGeom>
          <a:blipFill>
            <a:blip r:embed="rId3"/>
            <a:stretch>
              <a:fillRect l="0" t="-11209" r="0" b="0"/>
            </a:stretch>
          </a:blipFill>
        </p:spPr>
      </p:sp>
      <p:sp>
        <p:nvSpPr>
          <p:cNvPr name="Freeform 13" id="13"/>
          <p:cNvSpPr/>
          <p:nvPr/>
        </p:nvSpPr>
        <p:spPr>
          <a:xfrm flipH="false" flipV="false" rot="0">
            <a:off x="0" y="7207526"/>
            <a:ext cx="8604835" cy="3282369"/>
          </a:xfrm>
          <a:custGeom>
            <a:avLst/>
            <a:gdLst/>
            <a:ahLst/>
            <a:cxnLst/>
            <a:rect r="r" b="b" t="t" l="l"/>
            <a:pathLst>
              <a:path h="3282369" w="8604835">
                <a:moveTo>
                  <a:pt x="0" y="0"/>
                </a:moveTo>
                <a:lnTo>
                  <a:pt x="8604835" y="0"/>
                </a:lnTo>
                <a:lnTo>
                  <a:pt x="8604835" y="3282369"/>
                </a:lnTo>
                <a:lnTo>
                  <a:pt x="0" y="3282369"/>
                </a:lnTo>
                <a:lnTo>
                  <a:pt x="0" y="0"/>
                </a:lnTo>
                <a:close/>
              </a:path>
            </a:pathLst>
          </a:custGeom>
          <a:blipFill>
            <a:blip r:embed="rId4"/>
            <a:stretch>
              <a:fillRect l="0" t="-10214" r="0" b="0"/>
            </a:stretch>
          </a:blipFill>
        </p:spPr>
      </p:sp>
      <p:sp>
        <p:nvSpPr>
          <p:cNvPr name="Freeform 14" id="14"/>
          <p:cNvSpPr/>
          <p:nvPr/>
        </p:nvSpPr>
        <p:spPr>
          <a:xfrm flipH="false" flipV="false" rot="0">
            <a:off x="-413753" y="4068270"/>
            <a:ext cx="9557753" cy="330177"/>
          </a:xfrm>
          <a:custGeom>
            <a:avLst/>
            <a:gdLst/>
            <a:ahLst/>
            <a:cxnLst/>
            <a:rect r="r" b="b" t="t" l="l"/>
            <a:pathLst>
              <a:path h="330177" w="9557753">
                <a:moveTo>
                  <a:pt x="0" y="0"/>
                </a:moveTo>
                <a:lnTo>
                  <a:pt x="9557753" y="0"/>
                </a:lnTo>
                <a:lnTo>
                  <a:pt x="9557753" y="330177"/>
                </a:lnTo>
                <a:lnTo>
                  <a:pt x="0" y="33017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5" id="15"/>
          <p:cNvSpPr txBox="true"/>
          <p:nvPr/>
        </p:nvSpPr>
        <p:spPr>
          <a:xfrm rot="0">
            <a:off x="10206432" y="4588364"/>
            <a:ext cx="6849883" cy="1139824"/>
          </a:xfrm>
          <a:prstGeom prst="rect">
            <a:avLst/>
          </a:prstGeom>
        </p:spPr>
        <p:txBody>
          <a:bodyPr anchor="t" rtlCol="false" tIns="0" lIns="0" bIns="0" rIns="0">
            <a:spAutoFit/>
          </a:bodyPr>
          <a:lstStyle/>
          <a:p>
            <a:pPr algn="ctr">
              <a:lnSpc>
                <a:spcPts val="8499"/>
              </a:lnSpc>
            </a:pPr>
            <a:r>
              <a:rPr lang="en-US" sz="8499">
                <a:solidFill>
                  <a:srgbClr val="FFFFFF"/>
                </a:solidFill>
                <a:latin typeface="Roboto Bold"/>
              </a:rPr>
              <a:t>Depuración.</a:t>
            </a:r>
          </a:p>
        </p:txBody>
      </p:sp>
      <p:sp>
        <p:nvSpPr>
          <p:cNvPr name="Freeform 16" id="16"/>
          <p:cNvSpPr/>
          <p:nvPr/>
        </p:nvSpPr>
        <p:spPr>
          <a:xfrm flipH="false" flipV="false" rot="0">
            <a:off x="-423278" y="6982124"/>
            <a:ext cx="9557753" cy="330177"/>
          </a:xfrm>
          <a:custGeom>
            <a:avLst/>
            <a:gdLst/>
            <a:ahLst/>
            <a:cxnLst/>
            <a:rect r="r" b="b" t="t" l="l"/>
            <a:pathLst>
              <a:path h="330177" w="9557753">
                <a:moveTo>
                  <a:pt x="0" y="0"/>
                </a:moveTo>
                <a:lnTo>
                  <a:pt x="9557753" y="0"/>
                </a:lnTo>
                <a:lnTo>
                  <a:pt x="9557753" y="330177"/>
                </a:lnTo>
                <a:lnTo>
                  <a:pt x="0" y="33017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19.xml><?xml version="1.0" encoding="utf-8"?>
<p:sld xmlns:p="http://schemas.openxmlformats.org/presentationml/2006/main" xmlns:a="http://schemas.openxmlformats.org/drawingml/2006/main">
  <p:cSld>
    <p:bg>
      <p:bgPr>
        <a:solidFill>
          <a:srgbClr val="058289"/>
        </a:solidFill>
      </p:bgPr>
    </p:bg>
    <p:spTree>
      <p:nvGrpSpPr>
        <p:cNvPr id="1" name=""/>
        <p:cNvGrpSpPr/>
        <p:nvPr/>
      </p:nvGrpSpPr>
      <p:grpSpPr>
        <a:xfrm>
          <a:off x="0" y="0"/>
          <a:ext cx="0" cy="0"/>
          <a:chOff x="0" y="0"/>
          <a:chExt cx="0" cy="0"/>
        </a:xfrm>
      </p:grpSpPr>
      <p:grpSp>
        <p:nvGrpSpPr>
          <p:cNvPr name="Group 2" id="2"/>
          <p:cNvGrpSpPr/>
          <p:nvPr/>
        </p:nvGrpSpPr>
        <p:grpSpPr>
          <a:xfrm rot="0">
            <a:off x="1514462" y="1514462"/>
            <a:ext cx="15259077" cy="7258077"/>
            <a:chOff x="0" y="0"/>
            <a:chExt cx="4018852" cy="1911592"/>
          </a:xfrm>
        </p:grpSpPr>
        <p:sp>
          <p:nvSpPr>
            <p:cNvPr name="Freeform 3" id="3"/>
            <p:cNvSpPr/>
            <p:nvPr/>
          </p:nvSpPr>
          <p:spPr>
            <a:xfrm flipH="false" flipV="false" rot="0">
              <a:off x="0" y="0"/>
              <a:ext cx="4018852" cy="1911592"/>
            </a:xfrm>
            <a:custGeom>
              <a:avLst/>
              <a:gdLst/>
              <a:ahLst/>
              <a:cxnLst/>
              <a:rect r="r" b="b" t="t" l="l"/>
              <a:pathLst>
                <a:path h="1911592" w="4018852">
                  <a:moveTo>
                    <a:pt x="0" y="0"/>
                  </a:moveTo>
                  <a:lnTo>
                    <a:pt x="4018852" y="0"/>
                  </a:lnTo>
                  <a:lnTo>
                    <a:pt x="4018852" y="1911592"/>
                  </a:lnTo>
                  <a:lnTo>
                    <a:pt x="0" y="1911592"/>
                  </a:lnTo>
                  <a:close/>
                </a:path>
              </a:pathLst>
            </a:custGeom>
            <a:solidFill>
              <a:srgbClr val="000000">
                <a:alpha val="44706"/>
              </a:srgbClr>
            </a:solidFill>
          </p:spPr>
        </p:sp>
        <p:sp>
          <p:nvSpPr>
            <p:cNvPr name="TextBox 4" id="4"/>
            <p:cNvSpPr txBox="true"/>
            <p:nvPr/>
          </p:nvSpPr>
          <p:spPr>
            <a:xfrm>
              <a:off x="0" y="-38100"/>
              <a:ext cx="4018852" cy="1949692"/>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2143239" y="1562169"/>
            <a:ext cx="14001522" cy="1552575"/>
          </a:xfrm>
          <a:prstGeom prst="rect">
            <a:avLst/>
          </a:prstGeom>
        </p:spPr>
        <p:txBody>
          <a:bodyPr anchor="t" rtlCol="false" tIns="0" lIns="0" bIns="0" rIns="0">
            <a:spAutoFit/>
          </a:bodyPr>
          <a:lstStyle/>
          <a:p>
            <a:pPr algn="ctr">
              <a:lnSpc>
                <a:spcPts val="12599"/>
              </a:lnSpc>
            </a:pPr>
            <a:r>
              <a:rPr lang="en-US" sz="9000">
                <a:solidFill>
                  <a:srgbClr val="FFFFFF"/>
                </a:solidFill>
                <a:latin typeface="Roboto Bold"/>
              </a:rPr>
              <a:t>Descripcion del problema</a:t>
            </a:r>
          </a:p>
        </p:txBody>
      </p:sp>
      <p:sp>
        <p:nvSpPr>
          <p:cNvPr name="TextBox 6" id="6"/>
          <p:cNvSpPr txBox="true"/>
          <p:nvPr/>
        </p:nvSpPr>
        <p:spPr>
          <a:xfrm rot="0">
            <a:off x="2143239" y="4529813"/>
            <a:ext cx="12472850" cy="1975186"/>
          </a:xfrm>
          <a:prstGeom prst="rect">
            <a:avLst/>
          </a:prstGeom>
        </p:spPr>
        <p:txBody>
          <a:bodyPr anchor="t" rtlCol="false" tIns="0" lIns="0" bIns="0" rIns="0">
            <a:spAutoFit/>
          </a:bodyPr>
          <a:lstStyle/>
          <a:p>
            <a:pPr marL="0" indent="0" lvl="0">
              <a:lnSpc>
                <a:spcPts val="5312"/>
              </a:lnSpc>
              <a:spcBef>
                <a:spcPct val="0"/>
              </a:spcBef>
            </a:pPr>
            <a:r>
              <a:rPr lang="en-US" sz="3794">
                <a:solidFill>
                  <a:srgbClr val="FFFFFF"/>
                </a:solidFill>
                <a:latin typeface="Roboto Condensed Bold"/>
              </a:rPr>
              <a:t>·Problema:</a:t>
            </a:r>
            <a:r>
              <a:rPr lang="en-US" sz="3794">
                <a:solidFill>
                  <a:srgbClr val="FFFFFF"/>
                </a:solidFill>
                <a:latin typeface="Roboto Condensed"/>
              </a:rPr>
              <a:t> Dada una circunferencia con centro en el punto C con coordenadas (X1, X2) y el radio R, evaluar si un punto T con coordenadas (X2, Y2) está dentro del área de la circunferencia.</a:t>
            </a:r>
          </a:p>
        </p:txBody>
      </p:sp>
      <p:sp>
        <p:nvSpPr>
          <p:cNvPr name="TextBox 7" id="7"/>
          <p:cNvSpPr txBox="true"/>
          <p:nvPr/>
        </p:nvSpPr>
        <p:spPr>
          <a:xfrm rot="0">
            <a:off x="-291664" y="141605"/>
            <a:ext cx="4869805" cy="887095"/>
          </a:xfrm>
          <a:prstGeom prst="rect">
            <a:avLst/>
          </a:prstGeom>
        </p:spPr>
        <p:txBody>
          <a:bodyPr anchor="t" rtlCol="false" tIns="0" lIns="0" bIns="0" rIns="0">
            <a:spAutoFit/>
          </a:bodyPr>
          <a:lstStyle/>
          <a:p>
            <a:pPr algn="ctr" marL="1122679" indent="-561340" lvl="1">
              <a:lnSpc>
                <a:spcPts val="7279"/>
              </a:lnSpc>
              <a:buFont typeface="Arial"/>
              <a:buChar char="•"/>
            </a:pPr>
            <a:r>
              <a:rPr lang="en-US" sz="5199">
                <a:solidFill>
                  <a:srgbClr val="FFFFFF"/>
                </a:solidFill>
                <a:latin typeface="Open Sans Bold"/>
              </a:rPr>
              <a:t>EJERCICIO 3</a:t>
            </a:r>
          </a:p>
        </p:txBody>
      </p:sp>
    </p:spTree>
  </p:cSld>
  <p:clrMapOvr>
    <a:masterClrMapping/>
  </p:clrMapOvr>
</p:sld>
</file>

<file path=ppt/slides/slide2.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2700000">
            <a:off x="1013695" y="8001663"/>
            <a:ext cx="6566081" cy="6566081"/>
            <a:chOff x="0" y="0"/>
            <a:chExt cx="1913890" cy="1913890"/>
          </a:xfrm>
        </p:grpSpPr>
        <p:sp>
          <p:nvSpPr>
            <p:cNvPr name="Freeform 3" id="3"/>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058289"/>
            </a:solidFill>
          </p:spPr>
        </p:sp>
      </p:grpSp>
      <p:grpSp>
        <p:nvGrpSpPr>
          <p:cNvPr name="Group 4" id="4"/>
          <p:cNvGrpSpPr/>
          <p:nvPr/>
        </p:nvGrpSpPr>
        <p:grpSpPr>
          <a:xfrm rot="2700000">
            <a:off x="1386352" y="8552309"/>
            <a:ext cx="5852880" cy="5852880"/>
            <a:chOff x="0" y="0"/>
            <a:chExt cx="1913890" cy="1913890"/>
          </a:xfrm>
        </p:grpSpPr>
        <p:sp>
          <p:nvSpPr>
            <p:cNvPr name="Freeform 5" id="5"/>
            <p:cNvSpPr/>
            <p:nvPr/>
          </p:nvSpPr>
          <p:spPr>
            <a:xfrm flipH="false" flipV="false" rot="0">
              <a:off x="0" y="0"/>
              <a:ext cx="1913890" cy="1913890"/>
            </a:xfrm>
            <a:custGeom>
              <a:avLst/>
              <a:gdLst/>
              <a:ahLst/>
              <a:cxnLst/>
              <a:rect r="r" b="b" t="t" l="l"/>
              <a:pathLst>
                <a:path h="1913890" w="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FAFCFC"/>
            </a:solidFill>
          </p:spPr>
        </p:sp>
      </p:grpSp>
      <p:grpSp>
        <p:nvGrpSpPr>
          <p:cNvPr name="Group 6" id="6"/>
          <p:cNvGrpSpPr/>
          <p:nvPr/>
        </p:nvGrpSpPr>
        <p:grpSpPr>
          <a:xfrm rot="2700000">
            <a:off x="15205831" y="7643874"/>
            <a:ext cx="6164339" cy="6164339"/>
            <a:chOff x="0" y="0"/>
            <a:chExt cx="1913890" cy="1913890"/>
          </a:xfrm>
        </p:grpSpPr>
        <p:sp>
          <p:nvSpPr>
            <p:cNvPr name="Freeform 7" id="7"/>
            <p:cNvSpPr/>
            <p:nvPr/>
          </p:nvSpPr>
          <p:spPr>
            <a:xfrm flipH="false" flipV="false" rot="0">
              <a:off x="0" y="0"/>
              <a:ext cx="1913890" cy="1913890"/>
            </a:xfrm>
            <a:custGeom>
              <a:avLst/>
              <a:gdLst/>
              <a:ahLst/>
              <a:cxnLst/>
              <a:rect r="r" b="b" t="t" l="l"/>
              <a:pathLst>
                <a:path h="1913890" w="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7A8694"/>
            </a:solidFill>
          </p:spPr>
        </p:sp>
      </p:grpSp>
      <p:grpSp>
        <p:nvGrpSpPr>
          <p:cNvPr name="Group 8" id="8"/>
          <p:cNvGrpSpPr/>
          <p:nvPr/>
        </p:nvGrpSpPr>
        <p:grpSpPr>
          <a:xfrm rot="2700000">
            <a:off x="11832738" y="-5193115"/>
            <a:ext cx="6164339" cy="6164339"/>
            <a:chOff x="0" y="0"/>
            <a:chExt cx="1913890" cy="1913890"/>
          </a:xfrm>
        </p:grpSpPr>
        <p:sp>
          <p:nvSpPr>
            <p:cNvPr name="Freeform 9" id="9"/>
            <p:cNvSpPr/>
            <p:nvPr/>
          </p:nvSpPr>
          <p:spPr>
            <a:xfrm flipH="false" flipV="false" rot="0">
              <a:off x="0" y="0"/>
              <a:ext cx="1913890" cy="1913890"/>
            </a:xfrm>
            <a:custGeom>
              <a:avLst/>
              <a:gdLst/>
              <a:ahLst/>
              <a:cxnLst/>
              <a:rect r="r" b="b" t="t" l="l"/>
              <a:pathLst>
                <a:path h="1913890" w="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7A8694"/>
            </a:solidFill>
          </p:spPr>
        </p:sp>
      </p:grpSp>
      <p:sp>
        <p:nvSpPr>
          <p:cNvPr name="TextBox 10" id="10"/>
          <p:cNvSpPr txBox="true"/>
          <p:nvPr/>
        </p:nvSpPr>
        <p:spPr>
          <a:xfrm rot="0">
            <a:off x="1300023" y="1664539"/>
            <a:ext cx="12267580" cy="1190625"/>
          </a:xfrm>
          <a:prstGeom prst="rect">
            <a:avLst/>
          </a:prstGeom>
        </p:spPr>
        <p:txBody>
          <a:bodyPr anchor="t" rtlCol="false" tIns="0" lIns="0" bIns="0" rIns="0">
            <a:spAutoFit/>
          </a:bodyPr>
          <a:lstStyle/>
          <a:p>
            <a:pPr algn="ctr">
              <a:lnSpc>
                <a:spcPts val="8400"/>
              </a:lnSpc>
            </a:pPr>
            <a:r>
              <a:rPr lang="en-US" sz="8000" spc="400">
                <a:solidFill>
                  <a:srgbClr val="238A8F"/>
                </a:solidFill>
                <a:latin typeface="Poppins Ultra-Bold"/>
              </a:rPr>
              <a:t>ATRIBUTO DE EGRESO.</a:t>
            </a:r>
          </a:p>
        </p:txBody>
      </p:sp>
      <p:sp>
        <p:nvSpPr>
          <p:cNvPr name="TextBox 11" id="11"/>
          <p:cNvSpPr txBox="true"/>
          <p:nvPr/>
        </p:nvSpPr>
        <p:spPr>
          <a:xfrm rot="0">
            <a:off x="2859291" y="3507278"/>
            <a:ext cx="11548371" cy="3832860"/>
          </a:xfrm>
          <a:prstGeom prst="rect">
            <a:avLst/>
          </a:prstGeom>
        </p:spPr>
        <p:txBody>
          <a:bodyPr anchor="t" rtlCol="false" tIns="0" lIns="0" bIns="0" rIns="0">
            <a:spAutoFit/>
          </a:bodyPr>
          <a:lstStyle/>
          <a:p>
            <a:pPr algn="ctr">
              <a:lnSpc>
                <a:spcPts val="5040"/>
              </a:lnSpc>
            </a:pPr>
            <a:r>
              <a:rPr lang="en-US" sz="3600" spc="-82">
                <a:solidFill>
                  <a:srgbClr val="000000"/>
                </a:solidFill>
                <a:latin typeface="Arimo Bold"/>
              </a:rPr>
              <a:t>Identificar y formular problemas de ingeniería aplicando los principios y teorías de las ciencias básicas, así como técnicas, métodos y herramientas de Ingeniería en tecnologías de la información y comunicaciones, conduciendo experimentaciones adecuadas.</a:t>
            </a:r>
          </a:p>
        </p:txBody>
      </p:sp>
      <p:grpSp>
        <p:nvGrpSpPr>
          <p:cNvPr name="Group 12" id="12"/>
          <p:cNvGrpSpPr/>
          <p:nvPr/>
        </p:nvGrpSpPr>
        <p:grpSpPr>
          <a:xfrm rot="5400000">
            <a:off x="-1309" y="1309"/>
            <a:ext cx="1635964" cy="1633346"/>
            <a:chOff x="0" y="0"/>
            <a:chExt cx="6350000" cy="6339840"/>
          </a:xfrm>
        </p:grpSpPr>
        <p:sp>
          <p:nvSpPr>
            <p:cNvPr name="Freeform 13" id="13"/>
            <p:cNvSpPr/>
            <p:nvPr/>
          </p:nvSpPr>
          <p:spPr>
            <a:xfrm flipH="false" flipV="false" rot="0">
              <a:off x="0" y="0"/>
              <a:ext cx="6350000" cy="6339840"/>
            </a:xfrm>
            <a:custGeom>
              <a:avLst/>
              <a:gdLst/>
              <a:ahLst/>
              <a:cxnLst/>
              <a:rect r="r" b="b" t="t" l="l"/>
              <a:pathLst>
                <a:path h="6339840" w="6350000">
                  <a:moveTo>
                    <a:pt x="6350000" y="6339840"/>
                  </a:moveTo>
                  <a:lnTo>
                    <a:pt x="0" y="6339840"/>
                  </a:lnTo>
                  <a:lnTo>
                    <a:pt x="0" y="0"/>
                  </a:lnTo>
                  <a:lnTo>
                    <a:pt x="6350000" y="6339840"/>
                  </a:lnTo>
                  <a:close/>
                </a:path>
              </a:pathLst>
            </a:custGeom>
            <a:solidFill>
              <a:srgbClr val="058289"/>
            </a:solidFill>
          </p:spPr>
        </p:sp>
      </p:grpSp>
    </p:spTree>
  </p:cSld>
  <p:clrMapOvr>
    <a:masterClrMapping/>
  </p:clrMapOvr>
</p:sld>
</file>

<file path=ppt/slides/slide20.xml><?xml version="1.0" encoding="utf-8"?>
<p:sld xmlns:p="http://schemas.openxmlformats.org/presentationml/2006/main" xmlns:a="http://schemas.openxmlformats.org/drawingml/2006/main">
  <p:cSld>
    <p:bg>
      <p:bgPr>
        <a:solidFill>
          <a:srgbClr val="058289"/>
        </a:solidFill>
      </p:bgPr>
    </p:bg>
    <p:spTree>
      <p:nvGrpSpPr>
        <p:cNvPr id="1" name=""/>
        <p:cNvGrpSpPr/>
        <p:nvPr/>
      </p:nvGrpSpPr>
      <p:grpSpPr>
        <a:xfrm>
          <a:off x="0" y="0"/>
          <a:ext cx="0" cy="0"/>
          <a:chOff x="0" y="0"/>
          <a:chExt cx="0" cy="0"/>
        </a:xfrm>
      </p:grpSpPr>
      <p:grpSp>
        <p:nvGrpSpPr>
          <p:cNvPr name="Group 2" id="2"/>
          <p:cNvGrpSpPr/>
          <p:nvPr/>
        </p:nvGrpSpPr>
        <p:grpSpPr>
          <a:xfrm rot="-5400000">
            <a:off x="7854822" y="-6562292"/>
            <a:ext cx="2191617" cy="18288000"/>
            <a:chOff x="0" y="0"/>
            <a:chExt cx="619276" cy="5167563"/>
          </a:xfrm>
        </p:grpSpPr>
        <p:sp>
          <p:nvSpPr>
            <p:cNvPr name="Freeform 3" id="3"/>
            <p:cNvSpPr/>
            <p:nvPr/>
          </p:nvSpPr>
          <p:spPr>
            <a:xfrm flipH="false" flipV="false" rot="0">
              <a:off x="0" y="0"/>
              <a:ext cx="619276" cy="5167563"/>
            </a:xfrm>
            <a:custGeom>
              <a:avLst/>
              <a:gdLst/>
              <a:ahLst/>
              <a:cxnLst/>
              <a:rect r="r" b="b" t="t" l="l"/>
              <a:pathLst>
                <a:path h="5167563" w="619276">
                  <a:moveTo>
                    <a:pt x="0" y="0"/>
                  </a:moveTo>
                  <a:lnTo>
                    <a:pt x="619276" y="0"/>
                  </a:lnTo>
                  <a:lnTo>
                    <a:pt x="619276" y="5167563"/>
                  </a:lnTo>
                  <a:lnTo>
                    <a:pt x="0" y="5167563"/>
                  </a:lnTo>
                  <a:close/>
                </a:path>
              </a:pathLst>
            </a:custGeom>
            <a:solidFill>
              <a:srgbClr val="000000"/>
            </a:solidFill>
          </p:spPr>
        </p:sp>
        <p:sp>
          <p:nvSpPr>
            <p:cNvPr name="TextBox 4" id="4"/>
            <p:cNvSpPr txBox="true"/>
            <p:nvPr/>
          </p:nvSpPr>
          <p:spPr>
            <a:xfrm>
              <a:off x="0" y="-38100"/>
              <a:ext cx="619276" cy="5205663"/>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2344363" y="1714933"/>
            <a:ext cx="13637374" cy="1552575"/>
          </a:xfrm>
          <a:prstGeom prst="rect">
            <a:avLst/>
          </a:prstGeom>
        </p:spPr>
        <p:txBody>
          <a:bodyPr anchor="t" rtlCol="false" tIns="0" lIns="0" bIns="0" rIns="0">
            <a:spAutoFit/>
          </a:bodyPr>
          <a:lstStyle/>
          <a:p>
            <a:pPr algn="ctr">
              <a:lnSpc>
                <a:spcPts val="12599"/>
              </a:lnSpc>
            </a:pPr>
            <a:r>
              <a:rPr lang="en-US" sz="9000">
                <a:solidFill>
                  <a:srgbClr val="FFFFFF"/>
                </a:solidFill>
                <a:latin typeface="Roboto Bold"/>
              </a:rPr>
              <a:t>Definicios del problema.</a:t>
            </a:r>
          </a:p>
        </p:txBody>
      </p:sp>
      <p:sp>
        <p:nvSpPr>
          <p:cNvPr name="TextBox 6" id="6"/>
          <p:cNvSpPr txBox="true"/>
          <p:nvPr/>
        </p:nvSpPr>
        <p:spPr>
          <a:xfrm rot="0">
            <a:off x="785935" y="5048250"/>
            <a:ext cx="16473365" cy="3708441"/>
          </a:xfrm>
          <a:prstGeom prst="rect">
            <a:avLst/>
          </a:prstGeom>
        </p:spPr>
        <p:txBody>
          <a:bodyPr anchor="t" rtlCol="false" tIns="0" lIns="0" bIns="0" rIns="0">
            <a:spAutoFit/>
          </a:bodyPr>
          <a:lstStyle/>
          <a:p>
            <a:pPr marL="947816" indent="-473908" lvl="1">
              <a:lnSpc>
                <a:spcPts val="6146"/>
              </a:lnSpc>
              <a:buFont typeface="Arial"/>
              <a:buChar char="•"/>
            </a:pPr>
            <a:r>
              <a:rPr lang="en-US" sz="4390">
                <a:solidFill>
                  <a:srgbClr val="FFFFFF"/>
                </a:solidFill>
                <a:latin typeface="Roboto Condensed"/>
              </a:rPr>
              <a:t>Problema: Saber si un punto se encuentra dentro o fuera de un circulo.</a:t>
            </a:r>
          </a:p>
          <a:p>
            <a:pPr marL="947816" indent="-473908" lvl="1">
              <a:lnSpc>
                <a:spcPts val="6146"/>
              </a:lnSpc>
              <a:buFont typeface="Arial"/>
              <a:buChar char="•"/>
            </a:pPr>
            <a:r>
              <a:rPr lang="en-US" sz="4390">
                <a:solidFill>
                  <a:srgbClr val="FFFFFF"/>
                </a:solidFill>
                <a:latin typeface="Roboto Condensed"/>
              </a:rPr>
              <a:t>Entradas: El punto que se desea encontrar.</a:t>
            </a:r>
          </a:p>
          <a:p>
            <a:pPr marL="947816" indent="-473908" lvl="1">
              <a:lnSpc>
                <a:spcPts val="6146"/>
              </a:lnSpc>
              <a:buFont typeface="Arial"/>
              <a:buChar char="•"/>
            </a:pPr>
            <a:r>
              <a:rPr lang="en-US" sz="4390">
                <a:solidFill>
                  <a:srgbClr val="FFFFFF"/>
                </a:solidFill>
                <a:latin typeface="Roboto Condensed"/>
              </a:rPr>
              <a:t>Salidas: Saber si el punto se encuentra dentro o fuera de circulo.</a:t>
            </a:r>
          </a:p>
          <a:p>
            <a:pPr>
              <a:lnSpc>
                <a:spcPts val="5556"/>
              </a:lnSpc>
            </a:pPr>
          </a:p>
          <a:p>
            <a:pPr algn="ctr">
              <a:lnSpc>
                <a:spcPts val="5556"/>
              </a:lnSpc>
              <a:spcBef>
                <a:spcPct val="0"/>
              </a:spcBef>
            </a:pP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5400000">
            <a:off x="8351648" y="-8694548"/>
            <a:ext cx="1584703" cy="18288000"/>
            <a:chOff x="0" y="0"/>
            <a:chExt cx="447783" cy="5167563"/>
          </a:xfrm>
        </p:grpSpPr>
        <p:sp>
          <p:nvSpPr>
            <p:cNvPr name="Freeform 3" id="3"/>
            <p:cNvSpPr/>
            <p:nvPr/>
          </p:nvSpPr>
          <p:spPr>
            <a:xfrm flipH="false" flipV="false" rot="0">
              <a:off x="0" y="0"/>
              <a:ext cx="447783" cy="5167563"/>
            </a:xfrm>
            <a:custGeom>
              <a:avLst/>
              <a:gdLst/>
              <a:ahLst/>
              <a:cxnLst/>
              <a:rect r="r" b="b" t="t" l="l"/>
              <a:pathLst>
                <a:path h="5167563" w="447783">
                  <a:moveTo>
                    <a:pt x="0" y="0"/>
                  </a:moveTo>
                  <a:lnTo>
                    <a:pt x="447783" y="0"/>
                  </a:lnTo>
                  <a:lnTo>
                    <a:pt x="447783" y="5167563"/>
                  </a:lnTo>
                  <a:lnTo>
                    <a:pt x="0" y="5167563"/>
                  </a:lnTo>
                  <a:close/>
                </a:path>
              </a:pathLst>
            </a:custGeom>
            <a:solidFill>
              <a:srgbClr val="058289"/>
            </a:solidFill>
          </p:spPr>
        </p:sp>
        <p:sp>
          <p:nvSpPr>
            <p:cNvPr name="TextBox 4" id="4"/>
            <p:cNvSpPr txBox="true"/>
            <p:nvPr/>
          </p:nvSpPr>
          <p:spPr>
            <a:xfrm>
              <a:off x="0" y="-38100"/>
              <a:ext cx="447783" cy="5205663"/>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709999" y="1241803"/>
            <a:ext cx="16868002" cy="9328562"/>
          </a:xfrm>
          <a:custGeom>
            <a:avLst/>
            <a:gdLst/>
            <a:ahLst/>
            <a:cxnLst/>
            <a:rect r="r" b="b" t="t" l="l"/>
            <a:pathLst>
              <a:path h="9328562" w="16868002">
                <a:moveTo>
                  <a:pt x="0" y="0"/>
                </a:moveTo>
                <a:lnTo>
                  <a:pt x="16868002" y="0"/>
                </a:lnTo>
                <a:lnTo>
                  <a:pt x="16868002" y="9328562"/>
                </a:lnTo>
                <a:lnTo>
                  <a:pt x="0" y="9328562"/>
                </a:lnTo>
                <a:lnTo>
                  <a:pt x="0" y="0"/>
                </a:lnTo>
                <a:close/>
              </a:path>
            </a:pathLst>
          </a:custGeom>
          <a:blipFill>
            <a:blip r:embed="rId2"/>
            <a:stretch>
              <a:fillRect l="-1050" t="-2391" r="-1982" b="-2391"/>
            </a:stretch>
          </a:blipFill>
        </p:spPr>
      </p:sp>
      <p:sp>
        <p:nvSpPr>
          <p:cNvPr name="TextBox 6" id="6"/>
          <p:cNvSpPr txBox="true"/>
          <p:nvPr/>
        </p:nvSpPr>
        <p:spPr>
          <a:xfrm rot="0">
            <a:off x="2325313" y="-180975"/>
            <a:ext cx="13637374" cy="1552575"/>
          </a:xfrm>
          <a:prstGeom prst="rect">
            <a:avLst/>
          </a:prstGeom>
        </p:spPr>
        <p:txBody>
          <a:bodyPr anchor="t" rtlCol="false" tIns="0" lIns="0" bIns="0" rIns="0">
            <a:spAutoFit/>
          </a:bodyPr>
          <a:lstStyle/>
          <a:p>
            <a:pPr algn="ctr">
              <a:lnSpc>
                <a:spcPts val="12599"/>
              </a:lnSpc>
            </a:pPr>
            <a:r>
              <a:rPr lang="en-US" sz="9000">
                <a:solidFill>
                  <a:srgbClr val="FFFFFF"/>
                </a:solidFill>
                <a:latin typeface="Roboto Bold"/>
              </a:rPr>
              <a:t>Diseño de la solución.</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86131" y="1913661"/>
            <a:ext cx="2429662" cy="1495227"/>
            <a:chOff x="0" y="0"/>
            <a:chExt cx="1573234" cy="968177"/>
          </a:xfrm>
        </p:grpSpPr>
        <p:sp>
          <p:nvSpPr>
            <p:cNvPr name="Freeform 3" id="3"/>
            <p:cNvSpPr/>
            <p:nvPr/>
          </p:nvSpPr>
          <p:spPr>
            <a:xfrm flipH="false" flipV="false" rot="0">
              <a:off x="0" y="0"/>
              <a:ext cx="1573234" cy="968177"/>
            </a:xfrm>
            <a:custGeom>
              <a:avLst/>
              <a:gdLst/>
              <a:ahLst/>
              <a:cxnLst/>
              <a:rect r="r" b="b" t="t" l="l"/>
              <a:pathLst>
                <a:path h="968177" w="1573234">
                  <a:moveTo>
                    <a:pt x="1573234" y="484088"/>
                  </a:moveTo>
                  <a:lnTo>
                    <a:pt x="1166834" y="0"/>
                  </a:lnTo>
                  <a:lnTo>
                    <a:pt x="1166834" y="203200"/>
                  </a:lnTo>
                  <a:lnTo>
                    <a:pt x="0" y="203200"/>
                  </a:lnTo>
                  <a:lnTo>
                    <a:pt x="0" y="764977"/>
                  </a:lnTo>
                  <a:lnTo>
                    <a:pt x="1166834" y="764977"/>
                  </a:lnTo>
                  <a:lnTo>
                    <a:pt x="1166834" y="968177"/>
                  </a:lnTo>
                  <a:lnTo>
                    <a:pt x="1573234" y="484088"/>
                  </a:lnTo>
                  <a:close/>
                </a:path>
              </a:pathLst>
            </a:custGeom>
            <a:solidFill>
              <a:srgbClr val="058289"/>
            </a:solidFill>
          </p:spPr>
        </p:sp>
        <p:sp>
          <p:nvSpPr>
            <p:cNvPr name="TextBox 4" id="4"/>
            <p:cNvSpPr txBox="true"/>
            <p:nvPr/>
          </p:nvSpPr>
          <p:spPr>
            <a:xfrm>
              <a:off x="0" y="127000"/>
              <a:ext cx="1471634" cy="637977"/>
            </a:xfrm>
            <a:prstGeom prst="rect">
              <a:avLst/>
            </a:prstGeom>
          </p:spPr>
          <p:txBody>
            <a:bodyPr anchor="ctr" rtlCol="false" tIns="190500" lIns="190500" bIns="190500" rIns="190500"/>
            <a:lstStyle/>
            <a:p>
              <a:pPr algn="ctr">
                <a:lnSpc>
                  <a:spcPts val="4200"/>
                </a:lnSpc>
              </a:pPr>
              <a:r>
                <a:rPr lang="en-US" sz="3000" spc="150">
                  <a:solidFill>
                    <a:srgbClr val="FFFFFF"/>
                  </a:solidFill>
                  <a:latin typeface="Roboto Bold"/>
                </a:rPr>
                <a:t>1.</a:t>
              </a:r>
            </a:p>
          </p:txBody>
        </p:sp>
      </p:grpSp>
      <p:grpSp>
        <p:nvGrpSpPr>
          <p:cNvPr name="Group 5" id="5"/>
          <p:cNvGrpSpPr/>
          <p:nvPr/>
        </p:nvGrpSpPr>
        <p:grpSpPr>
          <a:xfrm rot="0">
            <a:off x="-186131" y="3973303"/>
            <a:ext cx="2429662" cy="1485702"/>
            <a:chOff x="0" y="0"/>
            <a:chExt cx="1573234" cy="962009"/>
          </a:xfrm>
        </p:grpSpPr>
        <p:sp>
          <p:nvSpPr>
            <p:cNvPr name="Freeform 6" id="6"/>
            <p:cNvSpPr/>
            <p:nvPr/>
          </p:nvSpPr>
          <p:spPr>
            <a:xfrm flipH="false" flipV="false" rot="0">
              <a:off x="0" y="0"/>
              <a:ext cx="1573234" cy="962009"/>
            </a:xfrm>
            <a:custGeom>
              <a:avLst/>
              <a:gdLst/>
              <a:ahLst/>
              <a:cxnLst/>
              <a:rect r="r" b="b" t="t" l="l"/>
              <a:pathLst>
                <a:path h="962009" w="1573234">
                  <a:moveTo>
                    <a:pt x="1573234" y="481005"/>
                  </a:moveTo>
                  <a:lnTo>
                    <a:pt x="1166834" y="0"/>
                  </a:lnTo>
                  <a:lnTo>
                    <a:pt x="1166834" y="203200"/>
                  </a:lnTo>
                  <a:lnTo>
                    <a:pt x="0" y="203200"/>
                  </a:lnTo>
                  <a:lnTo>
                    <a:pt x="0" y="758809"/>
                  </a:lnTo>
                  <a:lnTo>
                    <a:pt x="1166834" y="758809"/>
                  </a:lnTo>
                  <a:lnTo>
                    <a:pt x="1166834" y="962009"/>
                  </a:lnTo>
                  <a:lnTo>
                    <a:pt x="1573234" y="481005"/>
                  </a:lnTo>
                  <a:close/>
                </a:path>
              </a:pathLst>
            </a:custGeom>
            <a:solidFill>
              <a:srgbClr val="058289"/>
            </a:solidFill>
          </p:spPr>
        </p:sp>
        <p:sp>
          <p:nvSpPr>
            <p:cNvPr name="TextBox 7" id="7"/>
            <p:cNvSpPr txBox="true"/>
            <p:nvPr/>
          </p:nvSpPr>
          <p:spPr>
            <a:xfrm>
              <a:off x="0" y="136525"/>
              <a:ext cx="1471634" cy="622284"/>
            </a:xfrm>
            <a:prstGeom prst="rect">
              <a:avLst/>
            </a:prstGeom>
          </p:spPr>
          <p:txBody>
            <a:bodyPr anchor="ctr" rtlCol="false" tIns="190500" lIns="190500" bIns="190500" rIns="190500"/>
            <a:lstStyle/>
            <a:p>
              <a:pPr algn="ctr">
                <a:lnSpc>
                  <a:spcPts val="4199"/>
                </a:lnSpc>
              </a:pPr>
              <a:r>
                <a:rPr lang="en-US" sz="2999" spc="149">
                  <a:solidFill>
                    <a:srgbClr val="FFFFFF"/>
                  </a:solidFill>
                  <a:latin typeface="Roboto Bold"/>
                </a:rPr>
                <a:t>2.</a:t>
              </a:r>
            </a:p>
          </p:txBody>
        </p:sp>
      </p:grpSp>
      <p:grpSp>
        <p:nvGrpSpPr>
          <p:cNvPr name="Group 8" id="8"/>
          <p:cNvGrpSpPr/>
          <p:nvPr/>
        </p:nvGrpSpPr>
        <p:grpSpPr>
          <a:xfrm rot="0">
            <a:off x="-186131" y="6030703"/>
            <a:ext cx="2429662" cy="1391903"/>
            <a:chOff x="0" y="0"/>
            <a:chExt cx="1573234" cy="901273"/>
          </a:xfrm>
        </p:grpSpPr>
        <p:sp>
          <p:nvSpPr>
            <p:cNvPr name="Freeform 9" id="9"/>
            <p:cNvSpPr/>
            <p:nvPr/>
          </p:nvSpPr>
          <p:spPr>
            <a:xfrm flipH="false" flipV="false" rot="0">
              <a:off x="0" y="0"/>
              <a:ext cx="1573234" cy="901273"/>
            </a:xfrm>
            <a:custGeom>
              <a:avLst/>
              <a:gdLst/>
              <a:ahLst/>
              <a:cxnLst/>
              <a:rect r="r" b="b" t="t" l="l"/>
              <a:pathLst>
                <a:path h="901273" w="1573234">
                  <a:moveTo>
                    <a:pt x="1573234" y="450637"/>
                  </a:moveTo>
                  <a:lnTo>
                    <a:pt x="1166834" y="0"/>
                  </a:lnTo>
                  <a:lnTo>
                    <a:pt x="1166834" y="203200"/>
                  </a:lnTo>
                  <a:lnTo>
                    <a:pt x="0" y="203200"/>
                  </a:lnTo>
                  <a:lnTo>
                    <a:pt x="0" y="698073"/>
                  </a:lnTo>
                  <a:lnTo>
                    <a:pt x="1166834" y="698073"/>
                  </a:lnTo>
                  <a:lnTo>
                    <a:pt x="1166834" y="901273"/>
                  </a:lnTo>
                  <a:lnTo>
                    <a:pt x="1573234" y="450637"/>
                  </a:lnTo>
                  <a:close/>
                </a:path>
              </a:pathLst>
            </a:custGeom>
            <a:solidFill>
              <a:srgbClr val="058289"/>
            </a:solidFill>
          </p:spPr>
        </p:sp>
        <p:sp>
          <p:nvSpPr>
            <p:cNvPr name="TextBox 10" id="10"/>
            <p:cNvSpPr txBox="true"/>
            <p:nvPr/>
          </p:nvSpPr>
          <p:spPr>
            <a:xfrm>
              <a:off x="0" y="155575"/>
              <a:ext cx="1471634" cy="542498"/>
            </a:xfrm>
            <a:prstGeom prst="rect">
              <a:avLst/>
            </a:prstGeom>
          </p:spPr>
          <p:txBody>
            <a:bodyPr anchor="ctr" rtlCol="false" tIns="190500" lIns="190500" bIns="190500" rIns="190500"/>
            <a:lstStyle/>
            <a:p>
              <a:pPr algn="ctr">
                <a:lnSpc>
                  <a:spcPts val="3499"/>
                </a:lnSpc>
              </a:pPr>
              <a:r>
                <a:rPr lang="en-US" sz="2499" spc="124">
                  <a:solidFill>
                    <a:srgbClr val="FFFFFF"/>
                  </a:solidFill>
                  <a:latin typeface="Roboto Bold"/>
                </a:rPr>
                <a:t>3.</a:t>
              </a:r>
            </a:p>
          </p:txBody>
        </p:sp>
      </p:grpSp>
      <p:grpSp>
        <p:nvGrpSpPr>
          <p:cNvPr name="Group 11" id="11"/>
          <p:cNvGrpSpPr/>
          <p:nvPr/>
        </p:nvGrpSpPr>
        <p:grpSpPr>
          <a:xfrm rot="-5400000">
            <a:off x="8660554" y="-8598746"/>
            <a:ext cx="966892" cy="18288000"/>
            <a:chOff x="0" y="0"/>
            <a:chExt cx="273210" cy="5167563"/>
          </a:xfrm>
        </p:grpSpPr>
        <p:sp>
          <p:nvSpPr>
            <p:cNvPr name="Freeform 12" id="12"/>
            <p:cNvSpPr/>
            <p:nvPr/>
          </p:nvSpPr>
          <p:spPr>
            <a:xfrm flipH="false" flipV="false" rot="0">
              <a:off x="0" y="0"/>
              <a:ext cx="273211" cy="5167563"/>
            </a:xfrm>
            <a:custGeom>
              <a:avLst/>
              <a:gdLst/>
              <a:ahLst/>
              <a:cxnLst/>
              <a:rect r="r" b="b" t="t" l="l"/>
              <a:pathLst>
                <a:path h="5167563" w="273211">
                  <a:moveTo>
                    <a:pt x="0" y="0"/>
                  </a:moveTo>
                  <a:lnTo>
                    <a:pt x="273211" y="0"/>
                  </a:lnTo>
                  <a:lnTo>
                    <a:pt x="273211" y="5167563"/>
                  </a:lnTo>
                  <a:lnTo>
                    <a:pt x="0" y="5167563"/>
                  </a:lnTo>
                  <a:close/>
                </a:path>
              </a:pathLst>
            </a:custGeom>
            <a:solidFill>
              <a:srgbClr val="058289"/>
            </a:solidFill>
          </p:spPr>
        </p:sp>
        <p:sp>
          <p:nvSpPr>
            <p:cNvPr name="TextBox 13" id="13"/>
            <p:cNvSpPr txBox="true"/>
            <p:nvPr/>
          </p:nvSpPr>
          <p:spPr>
            <a:xfrm>
              <a:off x="0" y="-38100"/>
              <a:ext cx="273210" cy="5205663"/>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186131" y="7994069"/>
            <a:ext cx="2429662" cy="1391903"/>
            <a:chOff x="0" y="0"/>
            <a:chExt cx="1573234" cy="901273"/>
          </a:xfrm>
        </p:grpSpPr>
        <p:sp>
          <p:nvSpPr>
            <p:cNvPr name="Freeform 15" id="15"/>
            <p:cNvSpPr/>
            <p:nvPr/>
          </p:nvSpPr>
          <p:spPr>
            <a:xfrm flipH="false" flipV="false" rot="0">
              <a:off x="0" y="0"/>
              <a:ext cx="1573234" cy="901273"/>
            </a:xfrm>
            <a:custGeom>
              <a:avLst/>
              <a:gdLst/>
              <a:ahLst/>
              <a:cxnLst/>
              <a:rect r="r" b="b" t="t" l="l"/>
              <a:pathLst>
                <a:path h="901273" w="1573234">
                  <a:moveTo>
                    <a:pt x="1573234" y="450637"/>
                  </a:moveTo>
                  <a:lnTo>
                    <a:pt x="1166834" y="0"/>
                  </a:lnTo>
                  <a:lnTo>
                    <a:pt x="1166834" y="203200"/>
                  </a:lnTo>
                  <a:lnTo>
                    <a:pt x="0" y="203200"/>
                  </a:lnTo>
                  <a:lnTo>
                    <a:pt x="0" y="698073"/>
                  </a:lnTo>
                  <a:lnTo>
                    <a:pt x="1166834" y="698073"/>
                  </a:lnTo>
                  <a:lnTo>
                    <a:pt x="1166834" y="901273"/>
                  </a:lnTo>
                  <a:lnTo>
                    <a:pt x="1573234" y="450637"/>
                  </a:lnTo>
                  <a:close/>
                </a:path>
              </a:pathLst>
            </a:custGeom>
            <a:solidFill>
              <a:srgbClr val="058289"/>
            </a:solidFill>
          </p:spPr>
        </p:sp>
        <p:sp>
          <p:nvSpPr>
            <p:cNvPr name="TextBox 16" id="16"/>
            <p:cNvSpPr txBox="true"/>
            <p:nvPr/>
          </p:nvSpPr>
          <p:spPr>
            <a:xfrm>
              <a:off x="0" y="155575"/>
              <a:ext cx="1471634" cy="542498"/>
            </a:xfrm>
            <a:prstGeom prst="rect">
              <a:avLst/>
            </a:prstGeom>
          </p:spPr>
          <p:txBody>
            <a:bodyPr anchor="ctr" rtlCol="false" tIns="190500" lIns="190500" bIns="190500" rIns="190500"/>
            <a:lstStyle/>
            <a:p>
              <a:pPr algn="ctr">
                <a:lnSpc>
                  <a:spcPts val="3499"/>
                </a:lnSpc>
              </a:pPr>
              <a:r>
                <a:rPr lang="en-US" sz="2499" spc="124">
                  <a:solidFill>
                    <a:srgbClr val="FFFFFF"/>
                  </a:solidFill>
                  <a:latin typeface="Roboto Bold"/>
                </a:rPr>
                <a:t>4.</a:t>
              </a:r>
            </a:p>
          </p:txBody>
        </p:sp>
      </p:grpSp>
      <p:sp>
        <p:nvSpPr>
          <p:cNvPr name="Freeform 17" id="17"/>
          <p:cNvSpPr/>
          <p:nvPr/>
        </p:nvSpPr>
        <p:spPr>
          <a:xfrm flipH="false" flipV="false" rot="0">
            <a:off x="8038009" y="2019463"/>
            <a:ext cx="10617191" cy="6248074"/>
          </a:xfrm>
          <a:custGeom>
            <a:avLst/>
            <a:gdLst/>
            <a:ahLst/>
            <a:cxnLst/>
            <a:rect r="r" b="b" t="t" l="l"/>
            <a:pathLst>
              <a:path h="6248074" w="10617191">
                <a:moveTo>
                  <a:pt x="0" y="0"/>
                </a:moveTo>
                <a:lnTo>
                  <a:pt x="10617191" y="0"/>
                </a:lnTo>
                <a:lnTo>
                  <a:pt x="10617191" y="6248074"/>
                </a:lnTo>
                <a:lnTo>
                  <a:pt x="0" y="6248074"/>
                </a:lnTo>
                <a:lnTo>
                  <a:pt x="0" y="0"/>
                </a:lnTo>
                <a:close/>
              </a:path>
            </a:pathLst>
          </a:custGeom>
          <a:blipFill>
            <a:blip r:embed="rId2"/>
            <a:stretch>
              <a:fillRect l="0" t="0" r="-15357" b="-89593"/>
            </a:stretch>
          </a:blipFill>
        </p:spPr>
      </p:sp>
      <p:sp>
        <p:nvSpPr>
          <p:cNvPr name="TextBox 18" id="18"/>
          <p:cNvSpPr txBox="true"/>
          <p:nvPr/>
        </p:nvSpPr>
        <p:spPr>
          <a:xfrm rot="0">
            <a:off x="2325313" y="-321521"/>
            <a:ext cx="13637374" cy="1552575"/>
          </a:xfrm>
          <a:prstGeom prst="rect">
            <a:avLst/>
          </a:prstGeom>
        </p:spPr>
        <p:txBody>
          <a:bodyPr anchor="t" rtlCol="false" tIns="0" lIns="0" bIns="0" rIns="0">
            <a:spAutoFit/>
          </a:bodyPr>
          <a:lstStyle/>
          <a:p>
            <a:pPr algn="ctr">
              <a:lnSpc>
                <a:spcPts val="12599"/>
              </a:lnSpc>
            </a:pPr>
            <a:r>
              <a:rPr lang="en-US" sz="9000">
                <a:solidFill>
                  <a:srgbClr val="FFFFFF"/>
                </a:solidFill>
                <a:latin typeface="Roboto Bold"/>
              </a:rPr>
              <a:t>Desarrollo de la solución.</a:t>
            </a:r>
          </a:p>
        </p:txBody>
      </p:sp>
      <p:sp>
        <p:nvSpPr>
          <p:cNvPr name="TextBox 19" id="19"/>
          <p:cNvSpPr txBox="true"/>
          <p:nvPr/>
        </p:nvSpPr>
        <p:spPr>
          <a:xfrm rot="0">
            <a:off x="2021856" y="2049154"/>
            <a:ext cx="6279581" cy="1617980"/>
          </a:xfrm>
          <a:prstGeom prst="rect">
            <a:avLst/>
          </a:prstGeom>
        </p:spPr>
        <p:txBody>
          <a:bodyPr anchor="t" rtlCol="false" tIns="0" lIns="0" bIns="0" rIns="0">
            <a:spAutoFit/>
          </a:bodyPr>
          <a:lstStyle/>
          <a:p>
            <a:pPr marL="669289" indent="-334645" lvl="1">
              <a:lnSpc>
                <a:spcPts val="4339"/>
              </a:lnSpc>
              <a:buFont typeface="Arial"/>
              <a:buChar char="•"/>
            </a:pPr>
            <a:r>
              <a:rPr lang="en-US" sz="3099">
                <a:solidFill>
                  <a:srgbClr val="000000"/>
                </a:solidFill>
                <a:latin typeface="Roboto Condensed Bold"/>
              </a:rPr>
              <a:t>main comienza solicitando al usuario  </a:t>
            </a:r>
          </a:p>
          <a:p>
            <a:pPr>
              <a:lnSpc>
                <a:spcPts val="4200"/>
              </a:lnSpc>
              <a:spcBef>
                <a:spcPct val="0"/>
              </a:spcBef>
            </a:pPr>
          </a:p>
        </p:txBody>
      </p:sp>
      <p:sp>
        <p:nvSpPr>
          <p:cNvPr name="TextBox 20" id="20"/>
          <p:cNvSpPr txBox="true"/>
          <p:nvPr/>
        </p:nvSpPr>
        <p:spPr>
          <a:xfrm rot="0">
            <a:off x="2021856" y="4354105"/>
            <a:ext cx="6279581" cy="1600200"/>
          </a:xfrm>
          <a:prstGeom prst="rect">
            <a:avLst/>
          </a:prstGeom>
        </p:spPr>
        <p:txBody>
          <a:bodyPr anchor="t" rtlCol="false" tIns="0" lIns="0" bIns="0" rIns="0">
            <a:spAutoFit/>
          </a:bodyPr>
          <a:lstStyle/>
          <a:p>
            <a:pPr marL="647700" indent="-323850" lvl="1">
              <a:lnSpc>
                <a:spcPts val="4200"/>
              </a:lnSpc>
              <a:buFont typeface="Arial"/>
              <a:buChar char="•"/>
            </a:pPr>
            <a:r>
              <a:rPr lang="en-US" sz="3000">
                <a:solidFill>
                  <a:srgbClr val="000000"/>
                </a:solidFill>
                <a:latin typeface="Roboto Condensed Bold"/>
              </a:rPr>
              <a:t>Se crean dos objetos Scanner (x1, x2) para leer la entrada del usuario. </a:t>
            </a:r>
          </a:p>
          <a:p>
            <a:pPr>
              <a:lnSpc>
                <a:spcPts val="4200"/>
              </a:lnSpc>
              <a:spcBef>
                <a:spcPct val="0"/>
              </a:spcBef>
            </a:pPr>
          </a:p>
        </p:txBody>
      </p:sp>
      <p:sp>
        <p:nvSpPr>
          <p:cNvPr name="TextBox 21" id="21"/>
          <p:cNvSpPr txBox="true"/>
          <p:nvPr/>
        </p:nvSpPr>
        <p:spPr>
          <a:xfrm rot="0">
            <a:off x="2021856" y="6393869"/>
            <a:ext cx="6279581" cy="1600200"/>
          </a:xfrm>
          <a:prstGeom prst="rect">
            <a:avLst/>
          </a:prstGeom>
        </p:spPr>
        <p:txBody>
          <a:bodyPr anchor="t" rtlCol="false" tIns="0" lIns="0" bIns="0" rIns="0">
            <a:spAutoFit/>
          </a:bodyPr>
          <a:lstStyle/>
          <a:p>
            <a:pPr marL="647700" indent="-323850" lvl="1">
              <a:lnSpc>
                <a:spcPts val="4200"/>
              </a:lnSpc>
              <a:buFont typeface="Arial"/>
              <a:buChar char="•"/>
            </a:pPr>
            <a:r>
              <a:rPr lang="en-US" sz="3000">
                <a:solidFill>
                  <a:srgbClr val="000000"/>
                </a:solidFill>
                <a:latin typeface="Roboto Condensed Bold"/>
              </a:rPr>
              <a:t>Se solicita que ingrese el radio del círculo.</a:t>
            </a:r>
          </a:p>
          <a:p>
            <a:pPr>
              <a:lnSpc>
                <a:spcPts val="4200"/>
              </a:lnSpc>
              <a:spcBef>
                <a:spcPct val="0"/>
              </a:spcBef>
            </a:pPr>
          </a:p>
        </p:txBody>
      </p:sp>
      <p:sp>
        <p:nvSpPr>
          <p:cNvPr name="TextBox 22" id="22"/>
          <p:cNvSpPr txBox="true"/>
          <p:nvPr/>
        </p:nvSpPr>
        <p:spPr>
          <a:xfrm rot="0">
            <a:off x="2243531" y="8420100"/>
            <a:ext cx="8494814" cy="1600200"/>
          </a:xfrm>
          <a:prstGeom prst="rect">
            <a:avLst/>
          </a:prstGeom>
        </p:spPr>
        <p:txBody>
          <a:bodyPr anchor="t" rtlCol="false" tIns="0" lIns="0" bIns="0" rIns="0">
            <a:spAutoFit/>
          </a:bodyPr>
          <a:lstStyle/>
          <a:p>
            <a:pPr marL="647700" indent="-323850" lvl="1">
              <a:lnSpc>
                <a:spcPts val="4200"/>
              </a:lnSpc>
              <a:buFont typeface="Arial"/>
              <a:buChar char="•"/>
            </a:pPr>
            <a:r>
              <a:rPr lang="en-US" sz="3000">
                <a:solidFill>
                  <a:srgbClr val="000000"/>
                </a:solidFill>
                <a:latin typeface="Roboto Condensed Bold"/>
              </a:rPr>
              <a:t>Se crea un objeto Scanner (r) para leer la entrada del usuario. </a:t>
            </a:r>
          </a:p>
          <a:p>
            <a:pPr>
              <a:lnSpc>
                <a:spcPts val="4200"/>
              </a:lnSpc>
              <a:spcBef>
                <a:spcPct val="0"/>
              </a:spcBef>
            </a:pP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338531" y="876581"/>
            <a:ext cx="2429662" cy="1495227"/>
            <a:chOff x="0" y="0"/>
            <a:chExt cx="1573234" cy="968177"/>
          </a:xfrm>
        </p:grpSpPr>
        <p:sp>
          <p:nvSpPr>
            <p:cNvPr name="Freeform 3" id="3"/>
            <p:cNvSpPr/>
            <p:nvPr/>
          </p:nvSpPr>
          <p:spPr>
            <a:xfrm flipH="false" flipV="false" rot="0">
              <a:off x="0" y="0"/>
              <a:ext cx="1573234" cy="968177"/>
            </a:xfrm>
            <a:custGeom>
              <a:avLst/>
              <a:gdLst/>
              <a:ahLst/>
              <a:cxnLst/>
              <a:rect r="r" b="b" t="t" l="l"/>
              <a:pathLst>
                <a:path h="968177" w="1573234">
                  <a:moveTo>
                    <a:pt x="1573234" y="484088"/>
                  </a:moveTo>
                  <a:lnTo>
                    <a:pt x="1166834" y="0"/>
                  </a:lnTo>
                  <a:lnTo>
                    <a:pt x="1166834" y="203200"/>
                  </a:lnTo>
                  <a:lnTo>
                    <a:pt x="0" y="203200"/>
                  </a:lnTo>
                  <a:lnTo>
                    <a:pt x="0" y="764977"/>
                  </a:lnTo>
                  <a:lnTo>
                    <a:pt x="1166834" y="764977"/>
                  </a:lnTo>
                  <a:lnTo>
                    <a:pt x="1166834" y="968177"/>
                  </a:lnTo>
                  <a:lnTo>
                    <a:pt x="1573234" y="484088"/>
                  </a:lnTo>
                  <a:close/>
                </a:path>
              </a:pathLst>
            </a:custGeom>
            <a:solidFill>
              <a:srgbClr val="058289"/>
            </a:solidFill>
          </p:spPr>
        </p:sp>
        <p:sp>
          <p:nvSpPr>
            <p:cNvPr name="TextBox 4" id="4"/>
            <p:cNvSpPr txBox="true"/>
            <p:nvPr/>
          </p:nvSpPr>
          <p:spPr>
            <a:xfrm>
              <a:off x="0" y="127000"/>
              <a:ext cx="1471634" cy="637977"/>
            </a:xfrm>
            <a:prstGeom prst="rect">
              <a:avLst/>
            </a:prstGeom>
          </p:spPr>
          <p:txBody>
            <a:bodyPr anchor="ctr" rtlCol="false" tIns="190500" lIns="190500" bIns="190500" rIns="190500"/>
            <a:lstStyle/>
            <a:p>
              <a:pPr algn="ctr">
                <a:lnSpc>
                  <a:spcPts val="4200"/>
                </a:lnSpc>
              </a:pPr>
              <a:r>
                <a:rPr lang="en-US" sz="3000" spc="150">
                  <a:solidFill>
                    <a:srgbClr val="FFFFFF"/>
                  </a:solidFill>
                  <a:latin typeface="Roboto Bold"/>
                </a:rPr>
                <a:t>1.</a:t>
              </a:r>
            </a:p>
          </p:txBody>
        </p:sp>
      </p:grpSp>
      <p:grpSp>
        <p:nvGrpSpPr>
          <p:cNvPr name="Group 5" id="5"/>
          <p:cNvGrpSpPr/>
          <p:nvPr/>
        </p:nvGrpSpPr>
        <p:grpSpPr>
          <a:xfrm rot="0">
            <a:off x="-455430" y="3458404"/>
            <a:ext cx="2429662" cy="1485702"/>
            <a:chOff x="0" y="0"/>
            <a:chExt cx="1573234" cy="962009"/>
          </a:xfrm>
        </p:grpSpPr>
        <p:sp>
          <p:nvSpPr>
            <p:cNvPr name="Freeform 6" id="6"/>
            <p:cNvSpPr/>
            <p:nvPr/>
          </p:nvSpPr>
          <p:spPr>
            <a:xfrm flipH="false" flipV="false" rot="0">
              <a:off x="0" y="0"/>
              <a:ext cx="1573234" cy="962009"/>
            </a:xfrm>
            <a:custGeom>
              <a:avLst/>
              <a:gdLst/>
              <a:ahLst/>
              <a:cxnLst/>
              <a:rect r="r" b="b" t="t" l="l"/>
              <a:pathLst>
                <a:path h="962009" w="1573234">
                  <a:moveTo>
                    <a:pt x="1573234" y="481005"/>
                  </a:moveTo>
                  <a:lnTo>
                    <a:pt x="1166834" y="0"/>
                  </a:lnTo>
                  <a:lnTo>
                    <a:pt x="1166834" y="203200"/>
                  </a:lnTo>
                  <a:lnTo>
                    <a:pt x="0" y="203200"/>
                  </a:lnTo>
                  <a:lnTo>
                    <a:pt x="0" y="758809"/>
                  </a:lnTo>
                  <a:lnTo>
                    <a:pt x="1166834" y="758809"/>
                  </a:lnTo>
                  <a:lnTo>
                    <a:pt x="1166834" y="962009"/>
                  </a:lnTo>
                  <a:lnTo>
                    <a:pt x="1573234" y="481005"/>
                  </a:lnTo>
                  <a:close/>
                </a:path>
              </a:pathLst>
            </a:custGeom>
            <a:solidFill>
              <a:srgbClr val="058289"/>
            </a:solidFill>
          </p:spPr>
        </p:sp>
        <p:sp>
          <p:nvSpPr>
            <p:cNvPr name="TextBox 7" id="7"/>
            <p:cNvSpPr txBox="true"/>
            <p:nvPr/>
          </p:nvSpPr>
          <p:spPr>
            <a:xfrm>
              <a:off x="0" y="136525"/>
              <a:ext cx="1471634" cy="622284"/>
            </a:xfrm>
            <a:prstGeom prst="rect">
              <a:avLst/>
            </a:prstGeom>
          </p:spPr>
          <p:txBody>
            <a:bodyPr anchor="ctr" rtlCol="false" tIns="190500" lIns="190500" bIns="190500" rIns="190500"/>
            <a:lstStyle/>
            <a:p>
              <a:pPr algn="ctr">
                <a:lnSpc>
                  <a:spcPts val="4199"/>
                </a:lnSpc>
              </a:pPr>
              <a:r>
                <a:rPr lang="en-US" sz="2999" spc="149">
                  <a:solidFill>
                    <a:srgbClr val="FFFFFF"/>
                  </a:solidFill>
                  <a:latin typeface="Roboto Bold"/>
                </a:rPr>
                <a:t>2.</a:t>
              </a:r>
            </a:p>
          </p:txBody>
        </p:sp>
      </p:grpSp>
      <p:grpSp>
        <p:nvGrpSpPr>
          <p:cNvPr name="Group 8" id="8"/>
          <p:cNvGrpSpPr/>
          <p:nvPr/>
        </p:nvGrpSpPr>
        <p:grpSpPr>
          <a:xfrm rot="0">
            <a:off x="-417330" y="6030703"/>
            <a:ext cx="2429662" cy="1485702"/>
            <a:chOff x="0" y="0"/>
            <a:chExt cx="1573234" cy="962009"/>
          </a:xfrm>
        </p:grpSpPr>
        <p:sp>
          <p:nvSpPr>
            <p:cNvPr name="Freeform 9" id="9"/>
            <p:cNvSpPr/>
            <p:nvPr/>
          </p:nvSpPr>
          <p:spPr>
            <a:xfrm flipH="false" flipV="false" rot="0">
              <a:off x="0" y="0"/>
              <a:ext cx="1573234" cy="962009"/>
            </a:xfrm>
            <a:custGeom>
              <a:avLst/>
              <a:gdLst/>
              <a:ahLst/>
              <a:cxnLst/>
              <a:rect r="r" b="b" t="t" l="l"/>
              <a:pathLst>
                <a:path h="962009" w="1573234">
                  <a:moveTo>
                    <a:pt x="1573234" y="481005"/>
                  </a:moveTo>
                  <a:lnTo>
                    <a:pt x="1166834" y="0"/>
                  </a:lnTo>
                  <a:lnTo>
                    <a:pt x="1166834" y="203200"/>
                  </a:lnTo>
                  <a:lnTo>
                    <a:pt x="0" y="203200"/>
                  </a:lnTo>
                  <a:lnTo>
                    <a:pt x="0" y="758809"/>
                  </a:lnTo>
                  <a:lnTo>
                    <a:pt x="1166834" y="758809"/>
                  </a:lnTo>
                  <a:lnTo>
                    <a:pt x="1166834" y="962009"/>
                  </a:lnTo>
                  <a:lnTo>
                    <a:pt x="1573234" y="481005"/>
                  </a:lnTo>
                  <a:close/>
                </a:path>
              </a:pathLst>
            </a:custGeom>
            <a:solidFill>
              <a:srgbClr val="058289"/>
            </a:solidFill>
          </p:spPr>
        </p:sp>
        <p:sp>
          <p:nvSpPr>
            <p:cNvPr name="TextBox 10" id="10"/>
            <p:cNvSpPr txBox="true"/>
            <p:nvPr/>
          </p:nvSpPr>
          <p:spPr>
            <a:xfrm>
              <a:off x="0" y="136525"/>
              <a:ext cx="1471634" cy="622284"/>
            </a:xfrm>
            <a:prstGeom prst="rect">
              <a:avLst/>
            </a:prstGeom>
          </p:spPr>
          <p:txBody>
            <a:bodyPr anchor="ctr" rtlCol="false" tIns="190500" lIns="190500" bIns="190500" rIns="190500"/>
            <a:lstStyle/>
            <a:p>
              <a:pPr algn="ctr">
                <a:lnSpc>
                  <a:spcPts val="4199"/>
                </a:lnSpc>
              </a:pPr>
              <a:r>
                <a:rPr lang="en-US" sz="2999" spc="149">
                  <a:solidFill>
                    <a:srgbClr val="FFFFFF"/>
                  </a:solidFill>
                  <a:latin typeface="Roboto Bold"/>
                </a:rPr>
                <a:t>3.</a:t>
              </a:r>
            </a:p>
          </p:txBody>
        </p:sp>
      </p:grpSp>
      <p:grpSp>
        <p:nvGrpSpPr>
          <p:cNvPr name="Group 11" id="11"/>
          <p:cNvGrpSpPr/>
          <p:nvPr/>
        </p:nvGrpSpPr>
        <p:grpSpPr>
          <a:xfrm rot="0">
            <a:off x="-338531" y="8206488"/>
            <a:ext cx="2429662" cy="1485702"/>
            <a:chOff x="0" y="0"/>
            <a:chExt cx="1573234" cy="962009"/>
          </a:xfrm>
        </p:grpSpPr>
        <p:sp>
          <p:nvSpPr>
            <p:cNvPr name="Freeform 12" id="12"/>
            <p:cNvSpPr/>
            <p:nvPr/>
          </p:nvSpPr>
          <p:spPr>
            <a:xfrm flipH="false" flipV="false" rot="0">
              <a:off x="0" y="0"/>
              <a:ext cx="1573234" cy="962009"/>
            </a:xfrm>
            <a:custGeom>
              <a:avLst/>
              <a:gdLst/>
              <a:ahLst/>
              <a:cxnLst/>
              <a:rect r="r" b="b" t="t" l="l"/>
              <a:pathLst>
                <a:path h="962009" w="1573234">
                  <a:moveTo>
                    <a:pt x="1573234" y="481005"/>
                  </a:moveTo>
                  <a:lnTo>
                    <a:pt x="1166834" y="0"/>
                  </a:lnTo>
                  <a:lnTo>
                    <a:pt x="1166834" y="203200"/>
                  </a:lnTo>
                  <a:lnTo>
                    <a:pt x="0" y="203200"/>
                  </a:lnTo>
                  <a:lnTo>
                    <a:pt x="0" y="758809"/>
                  </a:lnTo>
                  <a:lnTo>
                    <a:pt x="1166834" y="758809"/>
                  </a:lnTo>
                  <a:lnTo>
                    <a:pt x="1166834" y="962009"/>
                  </a:lnTo>
                  <a:lnTo>
                    <a:pt x="1573234" y="481005"/>
                  </a:lnTo>
                  <a:close/>
                </a:path>
              </a:pathLst>
            </a:custGeom>
            <a:solidFill>
              <a:srgbClr val="058289"/>
            </a:solidFill>
          </p:spPr>
        </p:sp>
        <p:sp>
          <p:nvSpPr>
            <p:cNvPr name="TextBox 13" id="13"/>
            <p:cNvSpPr txBox="true"/>
            <p:nvPr/>
          </p:nvSpPr>
          <p:spPr>
            <a:xfrm>
              <a:off x="0" y="136525"/>
              <a:ext cx="1471634" cy="622284"/>
            </a:xfrm>
            <a:prstGeom prst="rect">
              <a:avLst/>
            </a:prstGeom>
          </p:spPr>
          <p:txBody>
            <a:bodyPr anchor="ctr" rtlCol="false" tIns="190500" lIns="190500" bIns="190500" rIns="190500"/>
            <a:lstStyle/>
            <a:p>
              <a:pPr algn="ctr">
                <a:lnSpc>
                  <a:spcPts val="4199"/>
                </a:lnSpc>
              </a:pPr>
              <a:r>
                <a:rPr lang="en-US" sz="2999" spc="149">
                  <a:solidFill>
                    <a:srgbClr val="FFFFFF"/>
                  </a:solidFill>
                  <a:latin typeface="Roboto Bold"/>
                </a:rPr>
                <a:t>4.</a:t>
              </a:r>
            </a:p>
          </p:txBody>
        </p:sp>
      </p:grpSp>
      <p:sp>
        <p:nvSpPr>
          <p:cNvPr name="Freeform 14" id="14"/>
          <p:cNvSpPr/>
          <p:nvPr/>
        </p:nvSpPr>
        <p:spPr>
          <a:xfrm flipH="false" flipV="false" rot="0">
            <a:off x="7724870" y="1390125"/>
            <a:ext cx="10786684" cy="5841944"/>
          </a:xfrm>
          <a:custGeom>
            <a:avLst/>
            <a:gdLst/>
            <a:ahLst/>
            <a:cxnLst/>
            <a:rect r="r" b="b" t="t" l="l"/>
            <a:pathLst>
              <a:path h="5841944" w="10786684">
                <a:moveTo>
                  <a:pt x="0" y="0"/>
                </a:moveTo>
                <a:lnTo>
                  <a:pt x="10786683" y="0"/>
                </a:lnTo>
                <a:lnTo>
                  <a:pt x="10786683" y="5841944"/>
                </a:lnTo>
                <a:lnTo>
                  <a:pt x="0" y="5841944"/>
                </a:lnTo>
                <a:lnTo>
                  <a:pt x="0" y="0"/>
                </a:lnTo>
                <a:close/>
              </a:path>
            </a:pathLst>
          </a:custGeom>
          <a:blipFill>
            <a:blip r:embed="rId2"/>
            <a:stretch>
              <a:fillRect l="-2274" t="-105792" r="-15706" b="-4904"/>
            </a:stretch>
          </a:blipFill>
        </p:spPr>
      </p:sp>
      <p:sp>
        <p:nvSpPr>
          <p:cNvPr name="TextBox 15" id="15"/>
          <p:cNvSpPr txBox="true"/>
          <p:nvPr/>
        </p:nvSpPr>
        <p:spPr>
          <a:xfrm rot="0">
            <a:off x="2021856" y="1363453"/>
            <a:ext cx="6279581" cy="1600200"/>
          </a:xfrm>
          <a:prstGeom prst="rect">
            <a:avLst/>
          </a:prstGeom>
        </p:spPr>
        <p:txBody>
          <a:bodyPr anchor="t" rtlCol="false" tIns="0" lIns="0" bIns="0" rIns="0">
            <a:spAutoFit/>
          </a:bodyPr>
          <a:lstStyle/>
          <a:p>
            <a:pPr marL="647700" indent="-323850" lvl="1">
              <a:lnSpc>
                <a:spcPts val="4200"/>
              </a:lnSpc>
              <a:buFont typeface="Arial"/>
              <a:buChar char="•"/>
            </a:pPr>
            <a:r>
              <a:rPr lang="en-US" sz="3000">
                <a:solidFill>
                  <a:srgbClr val="000000"/>
                </a:solidFill>
                <a:latin typeface="Roboto Condensed Bold"/>
              </a:rPr>
              <a:t>Se solicita que ingrese las coordenadas del punto a buscar.</a:t>
            </a:r>
          </a:p>
          <a:p>
            <a:pPr>
              <a:lnSpc>
                <a:spcPts val="4200"/>
              </a:lnSpc>
              <a:spcBef>
                <a:spcPct val="0"/>
              </a:spcBef>
            </a:pPr>
          </a:p>
        </p:txBody>
      </p:sp>
      <p:sp>
        <p:nvSpPr>
          <p:cNvPr name="TextBox 16" id="16"/>
          <p:cNvSpPr txBox="true"/>
          <p:nvPr/>
        </p:nvSpPr>
        <p:spPr>
          <a:xfrm rot="0">
            <a:off x="1627363" y="3859003"/>
            <a:ext cx="6279581" cy="1600200"/>
          </a:xfrm>
          <a:prstGeom prst="rect">
            <a:avLst/>
          </a:prstGeom>
        </p:spPr>
        <p:txBody>
          <a:bodyPr anchor="t" rtlCol="false" tIns="0" lIns="0" bIns="0" rIns="0">
            <a:spAutoFit/>
          </a:bodyPr>
          <a:lstStyle/>
          <a:p>
            <a:pPr marL="647700" indent="-323850" lvl="1">
              <a:lnSpc>
                <a:spcPts val="4200"/>
              </a:lnSpc>
              <a:buFont typeface="Arial"/>
              <a:buChar char="•"/>
            </a:pPr>
            <a:r>
              <a:rPr lang="en-US" sz="3000">
                <a:solidFill>
                  <a:srgbClr val="000000"/>
                </a:solidFill>
                <a:latin typeface="Roboto Condensed Bold"/>
              </a:rPr>
              <a:t>Se crean dos objetos Scanner (x1, x2) para leer la entrada del usuario. </a:t>
            </a:r>
          </a:p>
          <a:p>
            <a:pPr>
              <a:lnSpc>
                <a:spcPts val="4200"/>
              </a:lnSpc>
              <a:spcBef>
                <a:spcPct val="0"/>
              </a:spcBef>
            </a:pPr>
          </a:p>
        </p:txBody>
      </p:sp>
      <p:sp>
        <p:nvSpPr>
          <p:cNvPr name="TextBox 17" id="17"/>
          <p:cNvSpPr txBox="true"/>
          <p:nvPr/>
        </p:nvSpPr>
        <p:spPr>
          <a:xfrm rot="0">
            <a:off x="1627363" y="6393869"/>
            <a:ext cx="6279581" cy="1600200"/>
          </a:xfrm>
          <a:prstGeom prst="rect">
            <a:avLst/>
          </a:prstGeom>
        </p:spPr>
        <p:txBody>
          <a:bodyPr anchor="t" rtlCol="false" tIns="0" lIns="0" bIns="0" rIns="0">
            <a:spAutoFit/>
          </a:bodyPr>
          <a:lstStyle/>
          <a:p>
            <a:pPr marL="647700" indent="-323850" lvl="1">
              <a:lnSpc>
                <a:spcPts val="4200"/>
              </a:lnSpc>
              <a:buFont typeface="Arial"/>
              <a:buChar char="•"/>
            </a:pPr>
            <a:r>
              <a:rPr lang="en-US" sz="3000">
                <a:solidFill>
                  <a:srgbClr val="000000"/>
                </a:solidFill>
                <a:latin typeface="Roboto Condensed Bold"/>
              </a:rPr>
              <a:t>Se crea dos objetos Scanner (x2, y2) para leer la entrada del usuario.</a:t>
            </a:r>
          </a:p>
          <a:p>
            <a:pPr>
              <a:lnSpc>
                <a:spcPts val="4200"/>
              </a:lnSpc>
              <a:spcBef>
                <a:spcPct val="0"/>
              </a:spcBef>
            </a:pPr>
          </a:p>
        </p:txBody>
      </p:sp>
      <p:sp>
        <p:nvSpPr>
          <p:cNvPr name="TextBox 18" id="18"/>
          <p:cNvSpPr txBox="true"/>
          <p:nvPr/>
        </p:nvSpPr>
        <p:spPr>
          <a:xfrm rot="0">
            <a:off x="1627363" y="8587290"/>
            <a:ext cx="15747426" cy="2133600"/>
          </a:xfrm>
          <a:prstGeom prst="rect">
            <a:avLst/>
          </a:prstGeom>
        </p:spPr>
        <p:txBody>
          <a:bodyPr anchor="t" rtlCol="false" tIns="0" lIns="0" bIns="0" rIns="0">
            <a:spAutoFit/>
          </a:bodyPr>
          <a:lstStyle/>
          <a:p>
            <a:pPr marL="647700" indent="-323850" lvl="1">
              <a:lnSpc>
                <a:spcPts val="4200"/>
              </a:lnSpc>
              <a:buFont typeface="Arial"/>
              <a:buChar char="•"/>
            </a:pPr>
            <a:r>
              <a:rPr lang="en-US" sz="3000">
                <a:solidFill>
                  <a:srgbClr val="000000"/>
                </a:solidFill>
                <a:latin typeface="Roboto Condensed Bold"/>
              </a:rPr>
              <a:t>Se realiza la operación matemática en donde se restan las coordenadas y se elevan al cuadrado, después se suman los resultados y saca la raíz cuadrado.</a:t>
            </a:r>
          </a:p>
          <a:p>
            <a:pPr>
              <a:lnSpc>
                <a:spcPts val="4200"/>
              </a:lnSpc>
            </a:pPr>
          </a:p>
          <a:p>
            <a:pPr>
              <a:lnSpc>
                <a:spcPts val="4200"/>
              </a:lnSpc>
              <a:spcBef>
                <a:spcPct val="0"/>
              </a:spcBef>
            </a:pP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058289"/>
        </a:solidFill>
      </p:bgPr>
    </p:bg>
    <p:spTree>
      <p:nvGrpSpPr>
        <p:cNvPr id="1" name=""/>
        <p:cNvGrpSpPr/>
        <p:nvPr/>
      </p:nvGrpSpPr>
      <p:grpSpPr>
        <a:xfrm>
          <a:off x="0" y="0"/>
          <a:ext cx="0" cy="0"/>
          <a:chOff x="0" y="0"/>
          <a:chExt cx="0" cy="0"/>
        </a:xfrm>
      </p:grpSpPr>
      <p:grpSp>
        <p:nvGrpSpPr>
          <p:cNvPr name="Group 2" id="2"/>
          <p:cNvGrpSpPr/>
          <p:nvPr/>
        </p:nvGrpSpPr>
        <p:grpSpPr>
          <a:xfrm rot="0">
            <a:off x="-785769" y="-843265"/>
            <a:ext cx="9584278" cy="11863717"/>
            <a:chOff x="0" y="0"/>
            <a:chExt cx="2524254" cy="3124600"/>
          </a:xfrm>
        </p:grpSpPr>
        <p:sp>
          <p:nvSpPr>
            <p:cNvPr name="Freeform 3" id="3"/>
            <p:cNvSpPr/>
            <p:nvPr/>
          </p:nvSpPr>
          <p:spPr>
            <a:xfrm flipH="false" flipV="false" rot="0">
              <a:off x="0" y="0"/>
              <a:ext cx="2524254" cy="3124600"/>
            </a:xfrm>
            <a:custGeom>
              <a:avLst/>
              <a:gdLst/>
              <a:ahLst/>
              <a:cxnLst/>
              <a:rect r="r" b="b" t="t" l="l"/>
              <a:pathLst>
                <a:path h="3124600" w="2524254">
                  <a:moveTo>
                    <a:pt x="0" y="0"/>
                  </a:moveTo>
                  <a:lnTo>
                    <a:pt x="2524254" y="0"/>
                  </a:lnTo>
                  <a:lnTo>
                    <a:pt x="2524254" y="3124600"/>
                  </a:lnTo>
                  <a:lnTo>
                    <a:pt x="0" y="3124600"/>
                  </a:lnTo>
                  <a:close/>
                </a:path>
              </a:pathLst>
            </a:custGeom>
            <a:solidFill>
              <a:srgbClr val="FFFFFF"/>
            </a:solidFill>
          </p:spPr>
        </p:sp>
        <p:sp>
          <p:nvSpPr>
            <p:cNvPr name="TextBox 4" id="4"/>
            <p:cNvSpPr txBox="true"/>
            <p:nvPr/>
          </p:nvSpPr>
          <p:spPr>
            <a:xfrm>
              <a:off x="0" y="-47625"/>
              <a:ext cx="2524254" cy="3172225"/>
            </a:xfrm>
            <a:prstGeom prst="rect">
              <a:avLst/>
            </a:prstGeom>
          </p:spPr>
          <p:txBody>
            <a:bodyPr anchor="ctr" rtlCol="false" tIns="50800" lIns="50800" bIns="50800" rIns="50800"/>
            <a:lstStyle/>
            <a:p>
              <a:pPr algn="ctr">
                <a:lnSpc>
                  <a:spcPts val="3499"/>
                </a:lnSpc>
              </a:pPr>
            </a:p>
          </p:txBody>
        </p:sp>
      </p:grpSp>
      <p:grpSp>
        <p:nvGrpSpPr>
          <p:cNvPr name="Group 5" id="5"/>
          <p:cNvGrpSpPr/>
          <p:nvPr/>
        </p:nvGrpSpPr>
        <p:grpSpPr>
          <a:xfrm rot="0">
            <a:off x="9029700" y="1028700"/>
            <a:ext cx="8229600" cy="8229600"/>
            <a:chOff x="0" y="0"/>
            <a:chExt cx="2167467" cy="2167467"/>
          </a:xfrm>
        </p:grpSpPr>
        <p:sp>
          <p:nvSpPr>
            <p:cNvPr name="Freeform 6" id="6"/>
            <p:cNvSpPr/>
            <p:nvPr/>
          </p:nvSpPr>
          <p:spPr>
            <a:xfrm flipH="false" flipV="false" rot="0">
              <a:off x="0" y="0"/>
              <a:ext cx="2167467" cy="2167467"/>
            </a:xfrm>
            <a:custGeom>
              <a:avLst/>
              <a:gdLst/>
              <a:ahLst/>
              <a:cxnLst/>
              <a:rect r="r" b="b" t="t" l="l"/>
              <a:pathLst>
                <a:path h="2167467" w="2167467">
                  <a:moveTo>
                    <a:pt x="0" y="0"/>
                  </a:moveTo>
                  <a:lnTo>
                    <a:pt x="2167467" y="0"/>
                  </a:lnTo>
                  <a:lnTo>
                    <a:pt x="2167467" y="2167467"/>
                  </a:lnTo>
                  <a:lnTo>
                    <a:pt x="0" y="2167467"/>
                  </a:lnTo>
                  <a:close/>
                </a:path>
              </a:pathLst>
            </a:custGeom>
            <a:solidFill>
              <a:srgbClr val="238A8F"/>
            </a:solidFill>
            <a:ln w="47625" cap="sq">
              <a:solidFill>
                <a:srgbClr val="FFFFFF"/>
              </a:solidFill>
              <a:prstDash val="solid"/>
              <a:miter/>
            </a:ln>
          </p:spPr>
        </p:sp>
        <p:sp>
          <p:nvSpPr>
            <p:cNvPr name="TextBox 7" id="7"/>
            <p:cNvSpPr txBox="true"/>
            <p:nvPr/>
          </p:nvSpPr>
          <p:spPr>
            <a:xfrm>
              <a:off x="0" y="-47625"/>
              <a:ext cx="2167467" cy="2215092"/>
            </a:xfrm>
            <a:prstGeom prst="rect">
              <a:avLst/>
            </a:prstGeom>
          </p:spPr>
          <p:txBody>
            <a:bodyPr anchor="ctr" rtlCol="false" tIns="50800" lIns="50800" bIns="50800" rIns="50800"/>
            <a:lstStyle/>
            <a:p>
              <a:pPr algn="ctr">
                <a:lnSpc>
                  <a:spcPts val="3499"/>
                </a:lnSpc>
              </a:pPr>
            </a:p>
          </p:txBody>
        </p:sp>
      </p:grpSp>
      <p:grpSp>
        <p:nvGrpSpPr>
          <p:cNvPr name="Group 8" id="8"/>
          <p:cNvGrpSpPr/>
          <p:nvPr/>
        </p:nvGrpSpPr>
        <p:grpSpPr>
          <a:xfrm rot="0">
            <a:off x="8798508" y="-423883"/>
            <a:ext cx="345492" cy="11134766"/>
            <a:chOff x="0" y="0"/>
            <a:chExt cx="97624" cy="3146304"/>
          </a:xfrm>
        </p:grpSpPr>
        <p:sp>
          <p:nvSpPr>
            <p:cNvPr name="Freeform 9" id="9"/>
            <p:cNvSpPr/>
            <p:nvPr/>
          </p:nvSpPr>
          <p:spPr>
            <a:xfrm flipH="false" flipV="false" rot="0">
              <a:off x="0" y="0"/>
              <a:ext cx="97624" cy="3146304"/>
            </a:xfrm>
            <a:custGeom>
              <a:avLst/>
              <a:gdLst/>
              <a:ahLst/>
              <a:cxnLst/>
              <a:rect r="r" b="b" t="t" l="l"/>
              <a:pathLst>
                <a:path h="3146304" w="97624">
                  <a:moveTo>
                    <a:pt x="0" y="0"/>
                  </a:moveTo>
                  <a:lnTo>
                    <a:pt x="97624" y="0"/>
                  </a:lnTo>
                  <a:lnTo>
                    <a:pt x="97624" y="3146304"/>
                  </a:lnTo>
                  <a:lnTo>
                    <a:pt x="0" y="3146304"/>
                  </a:lnTo>
                  <a:close/>
                </a:path>
              </a:pathLst>
            </a:custGeom>
            <a:solidFill>
              <a:srgbClr val="000000"/>
            </a:solidFill>
          </p:spPr>
        </p:sp>
        <p:sp>
          <p:nvSpPr>
            <p:cNvPr name="TextBox 10" id="10"/>
            <p:cNvSpPr txBox="true"/>
            <p:nvPr/>
          </p:nvSpPr>
          <p:spPr>
            <a:xfrm>
              <a:off x="0" y="-38100"/>
              <a:ext cx="97624" cy="3184404"/>
            </a:xfrm>
            <a:prstGeom prst="rect">
              <a:avLst/>
            </a:prstGeom>
          </p:spPr>
          <p:txBody>
            <a:bodyPr anchor="ctr" rtlCol="false" tIns="50800" lIns="50800" bIns="50800" rIns="50800"/>
            <a:lstStyle/>
            <a:p>
              <a:pPr algn="ctr">
                <a:lnSpc>
                  <a:spcPts val="2659"/>
                </a:lnSpc>
              </a:pPr>
            </a:p>
          </p:txBody>
        </p:sp>
      </p:grpSp>
      <p:sp>
        <p:nvSpPr>
          <p:cNvPr name="Freeform 11" id="11"/>
          <p:cNvSpPr/>
          <p:nvPr/>
        </p:nvSpPr>
        <p:spPr>
          <a:xfrm flipH="false" flipV="false" rot="0">
            <a:off x="0" y="2379568"/>
            <a:ext cx="8798508" cy="5418052"/>
          </a:xfrm>
          <a:custGeom>
            <a:avLst/>
            <a:gdLst/>
            <a:ahLst/>
            <a:cxnLst/>
            <a:rect r="r" b="b" t="t" l="l"/>
            <a:pathLst>
              <a:path h="5418052" w="8798508">
                <a:moveTo>
                  <a:pt x="0" y="0"/>
                </a:moveTo>
                <a:lnTo>
                  <a:pt x="8798508" y="0"/>
                </a:lnTo>
                <a:lnTo>
                  <a:pt x="8798508" y="5418052"/>
                </a:lnTo>
                <a:lnTo>
                  <a:pt x="0" y="5418052"/>
                </a:lnTo>
                <a:lnTo>
                  <a:pt x="0" y="0"/>
                </a:lnTo>
                <a:close/>
              </a:path>
            </a:pathLst>
          </a:custGeom>
          <a:blipFill>
            <a:blip r:embed="rId2"/>
            <a:stretch>
              <a:fillRect l="0" t="0" r="-24241" b="0"/>
            </a:stretch>
          </a:blipFill>
        </p:spPr>
      </p:sp>
      <p:sp>
        <p:nvSpPr>
          <p:cNvPr name="TextBox 12" id="12"/>
          <p:cNvSpPr txBox="true"/>
          <p:nvPr/>
        </p:nvSpPr>
        <p:spPr>
          <a:xfrm rot="0">
            <a:off x="9719558" y="4649788"/>
            <a:ext cx="6849883" cy="1139824"/>
          </a:xfrm>
          <a:prstGeom prst="rect">
            <a:avLst/>
          </a:prstGeom>
        </p:spPr>
        <p:txBody>
          <a:bodyPr anchor="t" rtlCol="false" tIns="0" lIns="0" bIns="0" rIns="0">
            <a:spAutoFit/>
          </a:bodyPr>
          <a:lstStyle/>
          <a:p>
            <a:pPr algn="ctr">
              <a:lnSpc>
                <a:spcPts val="8499"/>
              </a:lnSpc>
            </a:pPr>
            <a:r>
              <a:rPr lang="en-US" sz="8499">
                <a:solidFill>
                  <a:srgbClr val="FFFFFF"/>
                </a:solidFill>
                <a:latin typeface="Roboto Bold"/>
              </a:rPr>
              <a:t>Depuración.</a:t>
            </a:r>
          </a:p>
        </p:txBody>
      </p:sp>
    </p:spTree>
  </p:cSld>
  <p:clrMapOvr>
    <a:masterClrMapping/>
  </p:clrMapOvr>
</p:sld>
</file>

<file path=ppt/slides/slide25.xml><?xml version="1.0" encoding="utf-8"?>
<p:sld xmlns:p="http://schemas.openxmlformats.org/presentationml/2006/main" xmlns:a="http://schemas.openxmlformats.org/drawingml/2006/main">
  <p:cSld>
    <p:bg>
      <p:bgPr>
        <a:solidFill>
          <a:srgbClr val="058289"/>
        </a:solidFill>
      </p:bgPr>
    </p:bg>
    <p:spTree>
      <p:nvGrpSpPr>
        <p:cNvPr id="1" name=""/>
        <p:cNvGrpSpPr/>
        <p:nvPr/>
      </p:nvGrpSpPr>
      <p:grpSpPr>
        <a:xfrm>
          <a:off x="0" y="0"/>
          <a:ext cx="0" cy="0"/>
          <a:chOff x="0" y="0"/>
          <a:chExt cx="0" cy="0"/>
        </a:xfrm>
      </p:grpSpPr>
      <p:grpSp>
        <p:nvGrpSpPr>
          <p:cNvPr name="Group 2" id="2"/>
          <p:cNvGrpSpPr/>
          <p:nvPr/>
        </p:nvGrpSpPr>
        <p:grpSpPr>
          <a:xfrm rot="0">
            <a:off x="1514462" y="1514462"/>
            <a:ext cx="15259077" cy="7258077"/>
            <a:chOff x="0" y="0"/>
            <a:chExt cx="4018852" cy="1911592"/>
          </a:xfrm>
        </p:grpSpPr>
        <p:sp>
          <p:nvSpPr>
            <p:cNvPr name="Freeform 3" id="3"/>
            <p:cNvSpPr/>
            <p:nvPr/>
          </p:nvSpPr>
          <p:spPr>
            <a:xfrm flipH="false" flipV="false" rot="0">
              <a:off x="0" y="0"/>
              <a:ext cx="4018852" cy="1911592"/>
            </a:xfrm>
            <a:custGeom>
              <a:avLst/>
              <a:gdLst/>
              <a:ahLst/>
              <a:cxnLst/>
              <a:rect r="r" b="b" t="t" l="l"/>
              <a:pathLst>
                <a:path h="1911592" w="4018852">
                  <a:moveTo>
                    <a:pt x="0" y="0"/>
                  </a:moveTo>
                  <a:lnTo>
                    <a:pt x="4018852" y="0"/>
                  </a:lnTo>
                  <a:lnTo>
                    <a:pt x="4018852" y="1911592"/>
                  </a:lnTo>
                  <a:lnTo>
                    <a:pt x="0" y="1911592"/>
                  </a:lnTo>
                  <a:close/>
                </a:path>
              </a:pathLst>
            </a:custGeom>
            <a:solidFill>
              <a:srgbClr val="000000">
                <a:alpha val="44706"/>
              </a:srgbClr>
            </a:solidFill>
          </p:spPr>
        </p:sp>
        <p:sp>
          <p:nvSpPr>
            <p:cNvPr name="TextBox 4" id="4"/>
            <p:cNvSpPr txBox="true"/>
            <p:nvPr/>
          </p:nvSpPr>
          <p:spPr>
            <a:xfrm>
              <a:off x="0" y="-38100"/>
              <a:ext cx="4018852" cy="1949692"/>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2143239" y="1562169"/>
            <a:ext cx="14001522" cy="1552575"/>
          </a:xfrm>
          <a:prstGeom prst="rect">
            <a:avLst/>
          </a:prstGeom>
        </p:spPr>
        <p:txBody>
          <a:bodyPr anchor="t" rtlCol="false" tIns="0" lIns="0" bIns="0" rIns="0">
            <a:spAutoFit/>
          </a:bodyPr>
          <a:lstStyle/>
          <a:p>
            <a:pPr algn="ctr">
              <a:lnSpc>
                <a:spcPts val="12599"/>
              </a:lnSpc>
            </a:pPr>
            <a:r>
              <a:rPr lang="en-US" sz="9000">
                <a:solidFill>
                  <a:srgbClr val="FFFFFF"/>
                </a:solidFill>
                <a:latin typeface="Roboto Bold"/>
              </a:rPr>
              <a:t>Descripcion del problema</a:t>
            </a:r>
          </a:p>
        </p:txBody>
      </p:sp>
      <p:sp>
        <p:nvSpPr>
          <p:cNvPr name="TextBox 6" id="6"/>
          <p:cNvSpPr txBox="true"/>
          <p:nvPr/>
        </p:nvSpPr>
        <p:spPr>
          <a:xfrm rot="0">
            <a:off x="2598424" y="4104973"/>
            <a:ext cx="12472850" cy="3406269"/>
          </a:xfrm>
          <a:prstGeom prst="rect">
            <a:avLst/>
          </a:prstGeom>
        </p:spPr>
        <p:txBody>
          <a:bodyPr anchor="t" rtlCol="false" tIns="0" lIns="0" bIns="0" rIns="0">
            <a:spAutoFit/>
          </a:bodyPr>
          <a:lstStyle/>
          <a:p>
            <a:pPr>
              <a:lnSpc>
                <a:spcPts val="5452"/>
              </a:lnSpc>
            </a:pPr>
            <a:r>
              <a:rPr lang="en-US" sz="3894">
                <a:solidFill>
                  <a:srgbClr val="000000"/>
                </a:solidFill>
                <a:latin typeface="Roboto Condensed Bold"/>
              </a:rPr>
              <a:t>El problema que se pretende resolver con este código es la conversión de un número decimal entero a binario. El número binario se representa como una cadena de bits, donde cada bit tiene un valor de 0 o 1.</a:t>
            </a:r>
          </a:p>
          <a:p>
            <a:pPr marL="0" indent="0" lvl="0">
              <a:lnSpc>
                <a:spcPts val="5452"/>
              </a:lnSpc>
              <a:spcBef>
                <a:spcPct val="0"/>
              </a:spcBef>
            </a:pPr>
          </a:p>
        </p:txBody>
      </p:sp>
      <p:sp>
        <p:nvSpPr>
          <p:cNvPr name="TextBox 7" id="7"/>
          <p:cNvSpPr txBox="true"/>
          <p:nvPr/>
        </p:nvSpPr>
        <p:spPr>
          <a:xfrm rot="0">
            <a:off x="-377537" y="141605"/>
            <a:ext cx="5041553" cy="887095"/>
          </a:xfrm>
          <a:prstGeom prst="rect">
            <a:avLst/>
          </a:prstGeom>
        </p:spPr>
        <p:txBody>
          <a:bodyPr anchor="t" rtlCol="false" tIns="0" lIns="0" bIns="0" rIns="0">
            <a:spAutoFit/>
          </a:bodyPr>
          <a:lstStyle/>
          <a:p>
            <a:pPr algn="ctr" marL="1122679" indent="-561340" lvl="1">
              <a:lnSpc>
                <a:spcPts val="7279"/>
              </a:lnSpc>
              <a:buFont typeface="Arial"/>
              <a:buChar char="•"/>
            </a:pPr>
            <a:r>
              <a:rPr lang="en-US" sz="5199">
                <a:solidFill>
                  <a:srgbClr val="FFFFFF"/>
                </a:solidFill>
                <a:latin typeface="Open Sans Bold"/>
              </a:rPr>
              <a:t>EJERCICIO  4</a:t>
            </a:r>
          </a:p>
        </p:txBody>
      </p:sp>
    </p:spTree>
  </p:cSld>
  <p:clrMapOvr>
    <a:masterClrMapping/>
  </p:clrMapOvr>
</p:sld>
</file>

<file path=ppt/slides/slide26.xml><?xml version="1.0" encoding="utf-8"?>
<p:sld xmlns:p="http://schemas.openxmlformats.org/presentationml/2006/main" xmlns:a="http://schemas.openxmlformats.org/drawingml/2006/main">
  <p:cSld>
    <p:bg>
      <p:bgPr>
        <a:solidFill>
          <a:srgbClr val="058289"/>
        </a:solidFill>
      </p:bgPr>
    </p:bg>
    <p:spTree>
      <p:nvGrpSpPr>
        <p:cNvPr id="1" name=""/>
        <p:cNvGrpSpPr/>
        <p:nvPr/>
      </p:nvGrpSpPr>
      <p:grpSpPr>
        <a:xfrm>
          <a:off x="0" y="0"/>
          <a:ext cx="0" cy="0"/>
          <a:chOff x="0" y="0"/>
          <a:chExt cx="0" cy="0"/>
        </a:xfrm>
      </p:grpSpPr>
      <p:grpSp>
        <p:nvGrpSpPr>
          <p:cNvPr name="Group 2" id="2"/>
          <p:cNvGrpSpPr/>
          <p:nvPr/>
        </p:nvGrpSpPr>
        <p:grpSpPr>
          <a:xfrm rot="-5400000">
            <a:off x="7854822" y="-6562292"/>
            <a:ext cx="2191617" cy="18288000"/>
            <a:chOff x="0" y="0"/>
            <a:chExt cx="619276" cy="5167563"/>
          </a:xfrm>
        </p:grpSpPr>
        <p:sp>
          <p:nvSpPr>
            <p:cNvPr name="Freeform 3" id="3"/>
            <p:cNvSpPr/>
            <p:nvPr/>
          </p:nvSpPr>
          <p:spPr>
            <a:xfrm flipH="false" flipV="false" rot="0">
              <a:off x="0" y="0"/>
              <a:ext cx="619276" cy="5167563"/>
            </a:xfrm>
            <a:custGeom>
              <a:avLst/>
              <a:gdLst/>
              <a:ahLst/>
              <a:cxnLst/>
              <a:rect r="r" b="b" t="t" l="l"/>
              <a:pathLst>
                <a:path h="5167563" w="619276">
                  <a:moveTo>
                    <a:pt x="0" y="0"/>
                  </a:moveTo>
                  <a:lnTo>
                    <a:pt x="619276" y="0"/>
                  </a:lnTo>
                  <a:lnTo>
                    <a:pt x="619276" y="5167563"/>
                  </a:lnTo>
                  <a:lnTo>
                    <a:pt x="0" y="5167563"/>
                  </a:lnTo>
                  <a:close/>
                </a:path>
              </a:pathLst>
            </a:custGeom>
            <a:solidFill>
              <a:srgbClr val="000000"/>
            </a:solidFill>
          </p:spPr>
        </p:sp>
        <p:sp>
          <p:nvSpPr>
            <p:cNvPr name="TextBox 4" id="4"/>
            <p:cNvSpPr txBox="true"/>
            <p:nvPr/>
          </p:nvSpPr>
          <p:spPr>
            <a:xfrm>
              <a:off x="0" y="-38100"/>
              <a:ext cx="619276" cy="5205663"/>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2344363" y="1714933"/>
            <a:ext cx="13637374" cy="1552575"/>
          </a:xfrm>
          <a:prstGeom prst="rect">
            <a:avLst/>
          </a:prstGeom>
        </p:spPr>
        <p:txBody>
          <a:bodyPr anchor="t" rtlCol="false" tIns="0" lIns="0" bIns="0" rIns="0">
            <a:spAutoFit/>
          </a:bodyPr>
          <a:lstStyle/>
          <a:p>
            <a:pPr algn="ctr">
              <a:lnSpc>
                <a:spcPts val="12599"/>
              </a:lnSpc>
            </a:pPr>
            <a:r>
              <a:rPr lang="en-US" sz="9000">
                <a:solidFill>
                  <a:srgbClr val="FFFFFF"/>
                </a:solidFill>
                <a:latin typeface="Roboto Bold"/>
              </a:rPr>
              <a:t>Definicios del problema.</a:t>
            </a:r>
          </a:p>
        </p:txBody>
      </p:sp>
      <p:sp>
        <p:nvSpPr>
          <p:cNvPr name="TextBox 6" id="6"/>
          <p:cNvSpPr txBox="true"/>
          <p:nvPr/>
        </p:nvSpPr>
        <p:spPr>
          <a:xfrm rot="0">
            <a:off x="330750" y="4998418"/>
            <a:ext cx="17763881" cy="3935134"/>
          </a:xfrm>
          <a:prstGeom prst="rect">
            <a:avLst/>
          </a:prstGeom>
        </p:spPr>
        <p:txBody>
          <a:bodyPr anchor="t" rtlCol="false" tIns="0" lIns="0" bIns="0" rIns="0">
            <a:spAutoFit/>
          </a:bodyPr>
          <a:lstStyle/>
          <a:p>
            <a:pPr marL="960424" indent="-480212" lvl="1">
              <a:lnSpc>
                <a:spcPts val="6227"/>
              </a:lnSpc>
              <a:buFont typeface="Arial"/>
              <a:buChar char="•"/>
            </a:pPr>
            <a:r>
              <a:rPr lang="en-US" sz="4448">
                <a:solidFill>
                  <a:srgbClr val="000000"/>
                </a:solidFill>
                <a:latin typeface="Roboto Condensed Bold"/>
              </a:rPr>
              <a:t>El tipo de datos de número decimal: En este caso, el número decimal es un número entero.</a:t>
            </a:r>
          </a:p>
          <a:p>
            <a:pPr marL="960424" indent="-480212" lvl="1">
              <a:lnSpc>
                <a:spcPts val="6227"/>
              </a:lnSpc>
              <a:buFont typeface="Arial"/>
              <a:buChar char="•"/>
            </a:pPr>
            <a:r>
              <a:rPr lang="en-US" sz="4448">
                <a:solidFill>
                  <a:srgbClr val="000000"/>
                </a:solidFill>
                <a:latin typeface="Roboto Condensed Bold"/>
              </a:rPr>
              <a:t>Rango de valores decimal:  desde -2^32 hasta 2^32 - 1.</a:t>
            </a:r>
          </a:p>
          <a:p>
            <a:pPr marL="960424" indent="-480212" lvl="1">
              <a:lnSpc>
                <a:spcPts val="6227"/>
              </a:lnSpc>
              <a:spcBef>
                <a:spcPct val="0"/>
              </a:spcBef>
              <a:buFont typeface="Arial"/>
              <a:buChar char="•"/>
            </a:pPr>
            <a:r>
              <a:rPr lang="en-US" sz="4448">
                <a:solidFill>
                  <a:srgbClr val="000000"/>
                </a:solidFill>
                <a:latin typeface="Roboto Condensed Bold"/>
              </a:rPr>
              <a:t> El número binario se representa como una cadena de bits y cada bit tiene un valor de 0 o 1.</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5400000">
            <a:off x="8351648" y="-8694548"/>
            <a:ext cx="1584703" cy="18288000"/>
            <a:chOff x="0" y="0"/>
            <a:chExt cx="447783" cy="5167563"/>
          </a:xfrm>
        </p:grpSpPr>
        <p:sp>
          <p:nvSpPr>
            <p:cNvPr name="Freeform 3" id="3"/>
            <p:cNvSpPr/>
            <p:nvPr/>
          </p:nvSpPr>
          <p:spPr>
            <a:xfrm flipH="false" flipV="false" rot="0">
              <a:off x="0" y="0"/>
              <a:ext cx="447783" cy="5167563"/>
            </a:xfrm>
            <a:custGeom>
              <a:avLst/>
              <a:gdLst/>
              <a:ahLst/>
              <a:cxnLst/>
              <a:rect r="r" b="b" t="t" l="l"/>
              <a:pathLst>
                <a:path h="5167563" w="447783">
                  <a:moveTo>
                    <a:pt x="0" y="0"/>
                  </a:moveTo>
                  <a:lnTo>
                    <a:pt x="447783" y="0"/>
                  </a:lnTo>
                  <a:lnTo>
                    <a:pt x="447783" y="5167563"/>
                  </a:lnTo>
                  <a:lnTo>
                    <a:pt x="0" y="5167563"/>
                  </a:lnTo>
                  <a:close/>
                </a:path>
              </a:pathLst>
            </a:custGeom>
            <a:solidFill>
              <a:srgbClr val="058289"/>
            </a:solidFill>
          </p:spPr>
        </p:sp>
        <p:sp>
          <p:nvSpPr>
            <p:cNvPr name="TextBox 4" id="4"/>
            <p:cNvSpPr txBox="true"/>
            <p:nvPr/>
          </p:nvSpPr>
          <p:spPr>
            <a:xfrm>
              <a:off x="0" y="-38100"/>
              <a:ext cx="447783" cy="5205663"/>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2449456" y="1241803"/>
            <a:ext cx="13389087" cy="9347647"/>
          </a:xfrm>
          <a:custGeom>
            <a:avLst/>
            <a:gdLst/>
            <a:ahLst/>
            <a:cxnLst/>
            <a:rect r="r" b="b" t="t" l="l"/>
            <a:pathLst>
              <a:path h="9347647" w="13389087">
                <a:moveTo>
                  <a:pt x="0" y="0"/>
                </a:moveTo>
                <a:lnTo>
                  <a:pt x="13389088" y="0"/>
                </a:lnTo>
                <a:lnTo>
                  <a:pt x="13389088" y="9347647"/>
                </a:lnTo>
                <a:lnTo>
                  <a:pt x="0" y="9347647"/>
                </a:lnTo>
                <a:lnTo>
                  <a:pt x="0" y="0"/>
                </a:lnTo>
                <a:close/>
              </a:path>
            </a:pathLst>
          </a:custGeom>
          <a:blipFill>
            <a:blip r:embed="rId2"/>
            <a:stretch>
              <a:fillRect l="0" t="0" r="0" b="0"/>
            </a:stretch>
          </a:blipFill>
        </p:spPr>
      </p:sp>
      <p:sp>
        <p:nvSpPr>
          <p:cNvPr name="TextBox 6" id="6"/>
          <p:cNvSpPr txBox="true"/>
          <p:nvPr/>
        </p:nvSpPr>
        <p:spPr>
          <a:xfrm rot="0">
            <a:off x="2325313" y="-180975"/>
            <a:ext cx="13637374" cy="1552575"/>
          </a:xfrm>
          <a:prstGeom prst="rect">
            <a:avLst/>
          </a:prstGeom>
        </p:spPr>
        <p:txBody>
          <a:bodyPr anchor="t" rtlCol="false" tIns="0" lIns="0" bIns="0" rIns="0">
            <a:spAutoFit/>
          </a:bodyPr>
          <a:lstStyle/>
          <a:p>
            <a:pPr algn="ctr">
              <a:lnSpc>
                <a:spcPts val="12599"/>
              </a:lnSpc>
            </a:pPr>
            <a:r>
              <a:rPr lang="en-US" sz="9000">
                <a:solidFill>
                  <a:srgbClr val="FFFFFF"/>
                </a:solidFill>
                <a:latin typeface="Roboto Bold"/>
              </a:rPr>
              <a:t>Diseño de la solución.</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bg>
      <p:bgPr>
        <a:solidFill>
          <a:srgbClr val="058289"/>
        </a:solidFill>
      </p:bgPr>
    </p:bg>
    <p:spTree>
      <p:nvGrpSpPr>
        <p:cNvPr id="1" name=""/>
        <p:cNvGrpSpPr/>
        <p:nvPr/>
      </p:nvGrpSpPr>
      <p:grpSpPr>
        <a:xfrm>
          <a:off x="0" y="0"/>
          <a:ext cx="0" cy="0"/>
          <a:chOff x="0" y="0"/>
          <a:chExt cx="0" cy="0"/>
        </a:xfrm>
      </p:grpSpPr>
      <p:sp>
        <p:nvSpPr>
          <p:cNvPr name="Freeform 2" id="2"/>
          <p:cNvSpPr/>
          <p:nvPr/>
        </p:nvSpPr>
        <p:spPr>
          <a:xfrm flipH="false" flipV="false" rot="0">
            <a:off x="2015264" y="1241120"/>
            <a:ext cx="14257473" cy="5585257"/>
          </a:xfrm>
          <a:custGeom>
            <a:avLst/>
            <a:gdLst/>
            <a:ahLst/>
            <a:cxnLst/>
            <a:rect r="r" b="b" t="t" l="l"/>
            <a:pathLst>
              <a:path h="5585257" w="14257473">
                <a:moveTo>
                  <a:pt x="0" y="0"/>
                </a:moveTo>
                <a:lnTo>
                  <a:pt x="14257472" y="0"/>
                </a:lnTo>
                <a:lnTo>
                  <a:pt x="14257472" y="5585257"/>
                </a:lnTo>
                <a:lnTo>
                  <a:pt x="0" y="5585257"/>
                </a:lnTo>
                <a:lnTo>
                  <a:pt x="0" y="0"/>
                </a:lnTo>
                <a:close/>
              </a:path>
            </a:pathLst>
          </a:custGeom>
          <a:blipFill>
            <a:blip r:embed="rId2"/>
            <a:stretch>
              <a:fillRect l="0" t="-10866" r="0" b="0"/>
            </a:stretch>
          </a:blipFill>
        </p:spPr>
      </p:sp>
      <p:sp>
        <p:nvSpPr>
          <p:cNvPr name="TextBox 3" id="3"/>
          <p:cNvSpPr txBox="true"/>
          <p:nvPr/>
        </p:nvSpPr>
        <p:spPr>
          <a:xfrm rot="0">
            <a:off x="2502367" y="-180975"/>
            <a:ext cx="13283266" cy="3152775"/>
          </a:xfrm>
          <a:prstGeom prst="rect">
            <a:avLst/>
          </a:prstGeom>
        </p:spPr>
        <p:txBody>
          <a:bodyPr anchor="t" rtlCol="false" tIns="0" lIns="0" bIns="0" rIns="0">
            <a:spAutoFit/>
          </a:bodyPr>
          <a:lstStyle/>
          <a:p>
            <a:pPr algn="ctr">
              <a:lnSpc>
                <a:spcPts val="12599"/>
              </a:lnSpc>
            </a:pPr>
            <a:r>
              <a:rPr lang="en-US" sz="9000">
                <a:solidFill>
                  <a:srgbClr val="FFFFFF"/>
                </a:solidFill>
                <a:latin typeface="Roboto Bold"/>
              </a:rPr>
              <a:t>Desarrollo de la solución.</a:t>
            </a:r>
          </a:p>
          <a:p>
            <a:pPr algn="ctr">
              <a:lnSpc>
                <a:spcPts val="12599"/>
              </a:lnSpc>
            </a:pPr>
          </a:p>
        </p:txBody>
      </p:sp>
      <p:sp>
        <p:nvSpPr>
          <p:cNvPr name="TextBox 4" id="4"/>
          <p:cNvSpPr txBox="true"/>
          <p:nvPr/>
        </p:nvSpPr>
        <p:spPr>
          <a:xfrm rot="0">
            <a:off x="486411" y="6759702"/>
            <a:ext cx="17315178" cy="4230780"/>
          </a:xfrm>
          <a:prstGeom prst="rect">
            <a:avLst/>
          </a:prstGeom>
        </p:spPr>
        <p:txBody>
          <a:bodyPr anchor="t" rtlCol="false" tIns="0" lIns="0" bIns="0" rIns="0">
            <a:spAutoFit/>
          </a:bodyPr>
          <a:lstStyle/>
          <a:p>
            <a:pPr marL="816264" indent="-408132" lvl="1">
              <a:lnSpc>
                <a:spcPts val="5293"/>
              </a:lnSpc>
              <a:buFont typeface="Arial"/>
              <a:buChar char="•"/>
            </a:pPr>
            <a:r>
              <a:rPr lang="en-US" sz="3780">
                <a:solidFill>
                  <a:srgbClr val="000000"/>
                </a:solidFill>
                <a:latin typeface="HK Grotesk Bold"/>
              </a:rPr>
              <a:t>Comprobar si el número es positivo o negativo.</a:t>
            </a:r>
          </a:p>
          <a:p>
            <a:pPr marL="816264" indent="-408132" lvl="1">
              <a:lnSpc>
                <a:spcPts val="5293"/>
              </a:lnSpc>
              <a:buFont typeface="Arial"/>
              <a:buChar char="•"/>
            </a:pPr>
            <a:r>
              <a:rPr lang="en-US" sz="3780">
                <a:solidFill>
                  <a:srgbClr val="000000"/>
                </a:solidFill>
                <a:latin typeface="HK Grotesk Bold"/>
              </a:rPr>
              <a:t>Convertir el número decimal a binario, si es positivo o negativo.</a:t>
            </a:r>
          </a:p>
          <a:p>
            <a:pPr marL="816264" indent="-408132" lvl="1">
              <a:lnSpc>
                <a:spcPts val="5293"/>
              </a:lnSpc>
              <a:buFont typeface="Arial"/>
              <a:buChar char="•"/>
            </a:pPr>
            <a:r>
              <a:rPr lang="en-US" sz="3780">
                <a:solidFill>
                  <a:srgbClr val="000000"/>
                </a:solidFill>
                <a:latin typeface="HK Grotesk Bold"/>
              </a:rPr>
              <a:t>Si el número es negativo, se aplica el método de complemento a2.</a:t>
            </a:r>
          </a:p>
          <a:p>
            <a:pPr marL="816264" indent="-408132" lvl="1">
              <a:lnSpc>
                <a:spcPts val="5293"/>
              </a:lnSpc>
              <a:buFont typeface="Arial"/>
              <a:buChar char="•"/>
            </a:pPr>
            <a:r>
              <a:rPr lang="en-US" sz="3780">
                <a:solidFill>
                  <a:srgbClr val="000000"/>
                </a:solidFill>
                <a:latin typeface="HK Grotesk Bold"/>
              </a:rPr>
              <a:t>El método de complemento a2 consiste en: Invertir el orden de bits de binario del número negativo y por ultimo añadir el 1.</a:t>
            </a:r>
          </a:p>
          <a:p>
            <a:pPr algn="ctr">
              <a:lnSpc>
                <a:spcPts val="5293"/>
              </a:lnSpc>
            </a:pPr>
            <a:r>
              <a:rPr lang="en-US" sz="3780">
                <a:solidFill>
                  <a:srgbClr val="000000"/>
                </a:solidFill>
                <a:latin typeface="HK Grotesk Bold"/>
              </a:rPr>
              <a:t>  </a:t>
            </a:r>
          </a:p>
          <a:p>
            <a:pPr algn="just">
              <a:lnSpc>
                <a:spcPts val="1871"/>
              </a:lnSpc>
              <a:spcBef>
                <a:spcPct val="0"/>
              </a:spcBef>
            </a:pPr>
          </a:p>
        </p:txBody>
      </p:sp>
    </p:spTree>
  </p:cSld>
  <p:clrMapOvr>
    <a:masterClrMapping/>
  </p:clrMapOvr>
</p:sld>
</file>

<file path=ppt/slides/slide29.xml><?xml version="1.0" encoding="utf-8"?>
<p:sld xmlns:p="http://schemas.openxmlformats.org/presentationml/2006/main" xmlns:a="http://schemas.openxmlformats.org/drawingml/2006/main">
  <p:cSld>
    <p:bg>
      <p:bgPr>
        <a:solidFill>
          <a:srgbClr val="058289"/>
        </a:solidFill>
      </p:bgPr>
    </p:bg>
    <p:spTree>
      <p:nvGrpSpPr>
        <p:cNvPr id="1" name=""/>
        <p:cNvGrpSpPr/>
        <p:nvPr/>
      </p:nvGrpSpPr>
      <p:grpSpPr>
        <a:xfrm>
          <a:off x="0" y="0"/>
          <a:ext cx="0" cy="0"/>
          <a:chOff x="0" y="0"/>
          <a:chExt cx="0" cy="0"/>
        </a:xfrm>
      </p:grpSpPr>
      <p:grpSp>
        <p:nvGrpSpPr>
          <p:cNvPr name="Group 2" id="2"/>
          <p:cNvGrpSpPr/>
          <p:nvPr/>
        </p:nvGrpSpPr>
        <p:grpSpPr>
          <a:xfrm rot="0">
            <a:off x="-785769" y="-788359"/>
            <a:ext cx="9584278" cy="11863717"/>
            <a:chOff x="0" y="0"/>
            <a:chExt cx="2524254" cy="3124600"/>
          </a:xfrm>
        </p:grpSpPr>
        <p:sp>
          <p:nvSpPr>
            <p:cNvPr name="Freeform 3" id="3"/>
            <p:cNvSpPr/>
            <p:nvPr/>
          </p:nvSpPr>
          <p:spPr>
            <a:xfrm flipH="false" flipV="false" rot="0">
              <a:off x="0" y="0"/>
              <a:ext cx="2524254" cy="3124600"/>
            </a:xfrm>
            <a:custGeom>
              <a:avLst/>
              <a:gdLst/>
              <a:ahLst/>
              <a:cxnLst/>
              <a:rect r="r" b="b" t="t" l="l"/>
              <a:pathLst>
                <a:path h="3124600" w="2524254">
                  <a:moveTo>
                    <a:pt x="0" y="0"/>
                  </a:moveTo>
                  <a:lnTo>
                    <a:pt x="2524254" y="0"/>
                  </a:lnTo>
                  <a:lnTo>
                    <a:pt x="2524254" y="3124600"/>
                  </a:lnTo>
                  <a:lnTo>
                    <a:pt x="0" y="3124600"/>
                  </a:lnTo>
                  <a:close/>
                </a:path>
              </a:pathLst>
            </a:custGeom>
            <a:solidFill>
              <a:srgbClr val="FFFFFF"/>
            </a:solidFill>
          </p:spPr>
        </p:sp>
        <p:sp>
          <p:nvSpPr>
            <p:cNvPr name="TextBox 4" id="4"/>
            <p:cNvSpPr txBox="true"/>
            <p:nvPr/>
          </p:nvSpPr>
          <p:spPr>
            <a:xfrm>
              <a:off x="0" y="-47625"/>
              <a:ext cx="2524254" cy="3172225"/>
            </a:xfrm>
            <a:prstGeom prst="rect">
              <a:avLst/>
            </a:prstGeom>
          </p:spPr>
          <p:txBody>
            <a:bodyPr anchor="ctr" rtlCol="false" tIns="50800" lIns="50800" bIns="50800" rIns="50800"/>
            <a:lstStyle/>
            <a:p>
              <a:pPr algn="ctr">
                <a:lnSpc>
                  <a:spcPts val="3499"/>
                </a:lnSpc>
              </a:pPr>
            </a:p>
          </p:txBody>
        </p:sp>
      </p:grpSp>
      <p:grpSp>
        <p:nvGrpSpPr>
          <p:cNvPr name="Group 5" id="5"/>
          <p:cNvGrpSpPr/>
          <p:nvPr/>
        </p:nvGrpSpPr>
        <p:grpSpPr>
          <a:xfrm rot="0">
            <a:off x="9029700" y="1028700"/>
            <a:ext cx="8229600" cy="8229600"/>
            <a:chOff x="0" y="0"/>
            <a:chExt cx="2167467" cy="2167467"/>
          </a:xfrm>
        </p:grpSpPr>
        <p:sp>
          <p:nvSpPr>
            <p:cNvPr name="Freeform 6" id="6"/>
            <p:cNvSpPr/>
            <p:nvPr/>
          </p:nvSpPr>
          <p:spPr>
            <a:xfrm flipH="false" flipV="false" rot="0">
              <a:off x="0" y="0"/>
              <a:ext cx="2167467" cy="2167467"/>
            </a:xfrm>
            <a:custGeom>
              <a:avLst/>
              <a:gdLst/>
              <a:ahLst/>
              <a:cxnLst/>
              <a:rect r="r" b="b" t="t" l="l"/>
              <a:pathLst>
                <a:path h="2167467" w="2167467">
                  <a:moveTo>
                    <a:pt x="0" y="0"/>
                  </a:moveTo>
                  <a:lnTo>
                    <a:pt x="2167467" y="0"/>
                  </a:lnTo>
                  <a:lnTo>
                    <a:pt x="2167467" y="2167467"/>
                  </a:lnTo>
                  <a:lnTo>
                    <a:pt x="0" y="2167467"/>
                  </a:lnTo>
                  <a:close/>
                </a:path>
              </a:pathLst>
            </a:custGeom>
            <a:solidFill>
              <a:srgbClr val="238A8F"/>
            </a:solidFill>
            <a:ln w="47625" cap="sq">
              <a:solidFill>
                <a:srgbClr val="FFFFFF"/>
              </a:solidFill>
              <a:prstDash val="solid"/>
              <a:miter/>
            </a:ln>
          </p:spPr>
        </p:sp>
        <p:sp>
          <p:nvSpPr>
            <p:cNvPr name="TextBox 7" id="7"/>
            <p:cNvSpPr txBox="true"/>
            <p:nvPr/>
          </p:nvSpPr>
          <p:spPr>
            <a:xfrm>
              <a:off x="0" y="-47625"/>
              <a:ext cx="2167467" cy="2215092"/>
            </a:xfrm>
            <a:prstGeom prst="rect">
              <a:avLst/>
            </a:prstGeom>
          </p:spPr>
          <p:txBody>
            <a:bodyPr anchor="ctr" rtlCol="false" tIns="50800" lIns="50800" bIns="50800" rIns="50800"/>
            <a:lstStyle/>
            <a:p>
              <a:pPr algn="ctr">
                <a:lnSpc>
                  <a:spcPts val="3499"/>
                </a:lnSpc>
              </a:pPr>
            </a:p>
          </p:txBody>
        </p:sp>
      </p:grpSp>
      <p:grpSp>
        <p:nvGrpSpPr>
          <p:cNvPr name="Group 8" id="8"/>
          <p:cNvGrpSpPr/>
          <p:nvPr/>
        </p:nvGrpSpPr>
        <p:grpSpPr>
          <a:xfrm rot="0">
            <a:off x="8798508" y="-423883"/>
            <a:ext cx="345492" cy="11134766"/>
            <a:chOff x="0" y="0"/>
            <a:chExt cx="97624" cy="3146304"/>
          </a:xfrm>
        </p:grpSpPr>
        <p:sp>
          <p:nvSpPr>
            <p:cNvPr name="Freeform 9" id="9"/>
            <p:cNvSpPr/>
            <p:nvPr/>
          </p:nvSpPr>
          <p:spPr>
            <a:xfrm flipH="false" flipV="false" rot="0">
              <a:off x="0" y="0"/>
              <a:ext cx="97624" cy="3146304"/>
            </a:xfrm>
            <a:custGeom>
              <a:avLst/>
              <a:gdLst/>
              <a:ahLst/>
              <a:cxnLst/>
              <a:rect r="r" b="b" t="t" l="l"/>
              <a:pathLst>
                <a:path h="3146304" w="97624">
                  <a:moveTo>
                    <a:pt x="0" y="0"/>
                  </a:moveTo>
                  <a:lnTo>
                    <a:pt x="97624" y="0"/>
                  </a:lnTo>
                  <a:lnTo>
                    <a:pt x="97624" y="3146304"/>
                  </a:lnTo>
                  <a:lnTo>
                    <a:pt x="0" y="3146304"/>
                  </a:lnTo>
                  <a:close/>
                </a:path>
              </a:pathLst>
            </a:custGeom>
            <a:solidFill>
              <a:srgbClr val="000000"/>
            </a:solidFill>
          </p:spPr>
        </p:sp>
        <p:sp>
          <p:nvSpPr>
            <p:cNvPr name="TextBox 10" id="10"/>
            <p:cNvSpPr txBox="true"/>
            <p:nvPr/>
          </p:nvSpPr>
          <p:spPr>
            <a:xfrm>
              <a:off x="0" y="-38100"/>
              <a:ext cx="97624" cy="3184404"/>
            </a:xfrm>
            <a:prstGeom prst="rect">
              <a:avLst/>
            </a:prstGeom>
          </p:spPr>
          <p:txBody>
            <a:bodyPr anchor="ctr" rtlCol="false" tIns="50800" lIns="50800" bIns="50800" rIns="50800"/>
            <a:lstStyle/>
            <a:p>
              <a:pPr algn="ctr">
                <a:lnSpc>
                  <a:spcPts val="2659"/>
                </a:lnSpc>
              </a:pPr>
            </a:p>
          </p:txBody>
        </p:sp>
      </p:grpSp>
      <p:sp>
        <p:nvSpPr>
          <p:cNvPr name="TextBox 11" id="11"/>
          <p:cNvSpPr txBox="true"/>
          <p:nvPr/>
        </p:nvSpPr>
        <p:spPr>
          <a:xfrm rot="0">
            <a:off x="9719558" y="4649788"/>
            <a:ext cx="6849883" cy="1139824"/>
          </a:xfrm>
          <a:prstGeom prst="rect">
            <a:avLst/>
          </a:prstGeom>
        </p:spPr>
        <p:txBody>
          <a:bodyPr anchor="t" rtlCol="false" tIns="0" lIns="0" bIns="0" rIns="0">
            <a:spAutoFit/>
          </a:bodyPr>
          <a:lstStyle/>
          <a:p>
            <a:pPr algn="ctr">
              <a:lnSpc>
                <a:spcPts val="8499"/>
              </a:lnSpc>
            </a:pPr>
            <a:r>
              <a:rPr lang="en-US" sz="8499">
                <a:solidFill>
                  <a:srgbClr val="FFFFFF"/>
                </a:solidFill>
                <a:latin typeface="Roboto Bold"/>
              </a:rPr>
              <a:t>Depuración.</a:t>
            </a:r>
          </a:p>
        </p:txBody>
      </p:sp>
      <p:sp>
        <p:nvSpPr>
          <p:cNvPr name="TextBox 12" id="12"/>
          <p:cNvSpPr txBox="true"/>
          <p:nvPr/>
        </p:nvSpPr>
        <p:spPr>
          <a:xfrm rot="0">
            <a:off x="154571" y="1657350"/>
            <a:ext cx="8644732" cy="6896101"/>
          </a:xfrm>
          <a:prstGeom prst="rect">
            <a:avLst/>
          </a:prstGeom>
        </p:spPr>
        <p:txBody>
          <a:bodyPr anchor="t" rtlCol="false" tIns="0" lIns="0" bIns="0" rIns="0">
            <a:spAutoFit/>
          </a:bodyPr>
          <a:lstStyle/>
          <a:p>
            <a:pPr>
              <a:lnSpc>
                <a:spcPts val="4200"/>
              </a:lnSpc>
              <a:spcBef>
                <a:spcPct val="0"/>
              </a:spcBef>
            </a:pPr>
            <a:r>
              <a:rPr lang="en-US" sz="3000">
                <a:solidFill>
                  <a:srgbClr val="000000"/>
                </a:solidFill>
                <a:latin typeface="Roboto Condensed"/>
              </a:rPr>
              <a:t>Pruebas de escritorio</a:t>
            </a:r>
          </a:p>
          <a:p>
            <a:pPr>
              <a:lnSpc>
                <a:spcPts val="4200"/>
              </a:lnSpc>
              <a:spcBef>
                <a:spcPct val="0"/>
              </a:spcBef>
            </a:pPr>
          </a:p>
          <a:p>
            <a:pPr>
              <a:lnSpc>
                <a:spcPts val="4200"/>
              </a:lnSpc>
              <a:spcBef>
                <a:spcPct val="0"/>
              </a:spcBef>
            </a:pPr>
            <a:r>
              <a:rPr lang="en-US" sz="3000">
                <a:solidFill>
                  <a:srgbClr val="000000"/>
                </a:solidFill>
                <a:latin typeface="Roboto Condensed"/>
              </a:rPr>
              <a:t>Introduzca un número decimal: 10</a:t>
            </a:r>
          </a:p>
          <a:p>
            <a:pPr>
              <a:lnSpc>
                <a:spcPts val="4200"/>
              </a:lnSpc>
              <a:spcBef>
                <a:spcPct val="0"/>
              </a:spcBef>
            </a:pPr>
          </a:p>
          <a:p>
            <a:pPr>
              <a:lnSpc>
                <a:spcPts val="4200"/>
              </a:lnSpc>
              <a:spcBef>
                <a:spcPct val="0"/>
              </a:spcBef>
            </a:pPr>
            <a:r>
              <a:rPr lang="en-US" sz="3000">
                <a:solidFill>
                  <a:srgbClr val="000000"/>
                </a:solidFill>
                <a:latin typeface="Roboto Condensed"/>
              </a:rPr>
              <a:t>El número binario es: 1010</a:t>
            </a:r>
          </a:p>
          <a:p>
            <a:pPr>
              <a:lnSpc>
                <a:spcPts val="4200"/>
              </a:lnSpc>
              <a:spcBef>
                <a:spcPct val="0"/>
              </a:spcBef>
            </a:pPr>
          </a:p>
          <a:p>
            <a:pPr>
              <a:lnSpc>
                <a:spcPts val="4200"/>
              </a:lnSpc>
              <a:spcBef>
                <a:spcPct val="0"/>
              </a:spcBef>
            </a:pPr>
            <a:r>
              <a:rPr lang="en-US" sz="3000">
                <a:solidFill>
                  <a:srgbClr val="000000"/>
                </a:solidFill>
                <a:latin typeface="Roboto Condensed"/>
              </a:rPr>
              <a:t>Introduzca un número decimal: -1</a:t>
            </a:r>
          </a:p>
          <a:p>
            <a:pPr>
              <a:lnSpc>
                <a:spcPts val="4200"/>
              </a:lnSpc>
              <a:spcBef>
                <a:spcPct val="0"/>
              </a:spcBef>
            </a:pPr>
          </a:p>
          <a:p>
            <a:pPr>
              <a:lnSpc>
                <a:spcPts val="3920"/>
              </a:lnSpc>
              <a:spcBef>
                <a:spcPct val="0"/>
              </a:spcBef>
            </a:pPr>
            <a:r>
              <a:rPr lang="en-US" sz="2800">
                <a:solidFill>
                  <a:srgbClr val="000000"/>
                </a:solidFill>
                <a:latin typeface="Roboto Condensed"/>
              </a:rPr>
              <a:t>El número binario es: 11111111111111111111111111111110</a:t>
            </a:r>
          </a:p>
          <a:p>
            <a:pPr>
              <a:lnSpc>
                <a:spcPts val="4200"/>
              </a:lnSpc>
              <a:spcBef>
                <a:spcPct val="0"/>
              </a:spcBef>
            </a:pPr>
          </a:p>
          <a:p>
            <a:pPr>
              <a:lnSpc>
                <a:spcPts val="4200"/>
              </a:lnSpc>
              <a:spcBef>
                <a:spcPct val="0"/>
              </a:spcBef>
            </a:pPr>
            <a:r>
              <a:rPr lang="en-US" sz="3000">
                <a:solidFill>
                  <a:srgbClr val="000000"/>
                </a:solidFill>
                <a:latin typeface="Roboto Condensed"/>
              </a:rPr>
              <a:t>Introduzca un número decimal: 0</a:t>
            </a:r>
          </a:p>
          <a:p>
            <a:pPr>
              <a:lnSpc>
                <a:spcPts val="4200"/>
              </a:lnSpc>
              <a:spcBef>
                <a:spcPct val="0"/>
              </a:spcBef>
            </a:pPr>
          </a:p>
          <a:p>
            <a:pPr>
              <a:lnSpc>
                <a:spcPts val="4200"/>
              </a:lnSpc>
              <a:spcBef>
                <a:spcPct val="0"/>
              </a:spcBef>
            </a:pPr>
            <a:r>
              <a:rPr lang="en-US" sz="3000">
                <a:solidFill>
                  <a:srgbClr val="000000"/>
                </a:solidFill>
                <a:latin typeface="Roboto Condensed"/>
              </a:rPr>
              <a:t>El número binario es: 0</a:t>
            </a:r>
          </a:p>
        </p:txBody>
      </p:sp>
    </p:spTree>
  </p:cSld>
  <p:clrMapOvr>
    <a:masterClrMapping/>
  </p:clrMapOvr>
</p:sld>
</file>

<file path=ppt/slides/slide3.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2700000">
            <a:off x="667575" y="8061243"/>
            <a:ext cx="6566081" cy="6566081"/>
            <a:chOff x="0" y="0"/>
            <a:chExt cx="1913890" cy="1913890"/>
          </a:xfrm>
        </p:grpSpPr>
        <p:sp>
          <p:nvSpPr>
            <p:cNvPr name="Freeform 3" id="3"/>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058289"/>
            </a:solidFill>
          </p:spPr>
        </p:sp>
      </p:grpSp>
      <p:grpSp>
        <p:nvGrpSpPr>
          <p:cNvPr name="Group 4" id="4"/>
          <p:cNvGrpSpPr/>
          <p:nvPr/>
        </p:nvGrpSpPr>
        <p:grpSpPr>
          <a:xfrm rot="2700000">
            <a:off x="1024175" y="8417844"/>
            <a:ext cx="5852880" cy="5852880"/>
            <a:chOff x="0" y="0"/>
            <a:chExt cx="1913890" cy="1913890"/>
          </a:xfrm>
        </p:grpSpPr>
        <p:sp>
          <p:nvSpPr>
            <p:cNvPr name="Freeform 5" id="5"/>
            <p:cNvSpPr/>
            <p:nvPr/>
          </p:nvSpPr>
          <p:spPr>
            <a:xfrm flipH="false" flipV="false" rot="0">
              <a:off x="0" y="0"/>
              <a:ext cx="1913890" cy="1913890"/>
            </a:xfrm>
            <a:custGeom>
              <a:avLst/>
              <a:gdLst/>
              <a:ahLst/>
              <a:cxnLst/>
              <a:rect r="r" b="b" t="t" l="l"/>
              <a:pathLst>
                <a:path h="1913890" w="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FAFCFC"/>
            </a:solidFill>
          </p:spPr>
        </p:sp>
      </p:grpSp>
      <p:grpSp>
        <p:nvGrpSpPr>
          <p:cNvPr name="Group 6" id="6"/>
          <p:cNvGrpSpPr/>
          <p:nvPr/>
        </p:nvGrpSpPr>
        <p:grpSpPr>
          <a:xfrm rot="2700000">
            <a:off x="16621079" y="3619194"/>
            <a:ext cx="6164339" cy="6164339"/>
            <a:chOff x="0" y="0"/>
            <a:chExt cx="1913890" cy="1913890"/>
          </a:xfrm>
        </p:grpSpPr>
        <p:sp>
          <p:nvSpPr>
            <p:cNvPr name="Freeform 7" id="7"/>
            <p:cNvSpPr/>
            <p:nvPr/>
          </p:nvSpPr>
          <p:spPr>
            <a:xfrm flipH="false" flipV="false" rot="0">
              <a:off x="0" y="0"/>
              <a:ext cx="1913890" cy="1913890"/>
            </a:xfrm>
            <a:custGeom>
              <a:avLst/>
              <a:gdLst/>
              <a:ahLst/>
              <a:cxnLst/>
              <a:rect r="r" b="b" t="t" l="l"/>
              <a:pathLst>
                <a:path h="1913890" w="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7A8694"/>
            </a:solidFill>
          </p:spPr>
        </p:sp>
      </p:grpSp>
      <p:grpSp>
        <p:nvGrpSpPr>
          <p:cNvPr name="Group 8" id="8"/>
          <p:cNvGrpSpPr/>
          <p:nvPr/>
        </p:nvGrpSpPr>
        <p:grpSpPr>
          <a:xfrm rot="2700000">
            <a:off x="9728079" y="-5287113"/>
            <a:ext cx="6164339" cy="6164339"/>
            <a:chOff x="0" y="0"/>
            <a:chExt cx="1913890" cy="1913890"/>
          </a:xfrm>
        </p:grpSpPr>
        <p:sp>
          <p:nvSpPr>
            <p:cNvPr name="Freeform 9" id="9"/>
            <p:cNvSpPr/>
            <p:nvPr/>
          </p:nvSpPr>
          <p:spPr>
            <a:xfrm flipH="false" flipV="false" rot="0">
              <a:off x="0" y="0"/>
              <a:ext cx="1913890" cy="1913890"/>
            </a:xfrm>
            <a:custGeom>
              <a:avLst/>
              <a:gdLst/>
              <a:ahLst/>
              <a:cxnLst/>
              <a:rect r="r" b="b" t="t" l="l"/>
              <a:pathLst>
                <a:path h="1913890" w="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7A8694"/>
            </a:solidFill>
          </p:spPr>
        </p:sp>
      </p:grpSp>
      <p:sp>
        <p:nvSpPr>
          <p:cNvPr name="TextBox 10" id="10"/>
          <p:cNvSpPr txBox="true"/>
          <p:nvPr/>
        </p:nvSpPr>
        <p:spPr>
          <a:xfrm rot="0">
            <a:off x="1048640" y="2560217"/>
            <a:ext cx="14805526" cy="1190625"/>
          </a:xfrm>
          <a:prstGeom prst="rect">
            <a:avLst/>
          </a:prstGeom>
        </p:spPr>
        <p:txBody>
          <a:bodyPr anchor="t" rtlCol="false" tIns="0" lIns="0" bIns="0" rIns="0">
            <a:spAutoFit/>
          </a:bodyPr>
          <a:lstStyle/>
          <a:p>
            <a:pPr algn="ctr">
              <a:lnSpc>
                <a:spcPts val="8400"/>
              </a:lnSpc>
            </a:pPr>
            <a:r>
              <a:rPr lang="en-US" sz="8000" spc="400">
                <a:solidFill>
                  <a:srgbClr val="238A8F"/>
                </a:solidFill>
                <a:latin typeface="Poppins Ultra-Bold"/>
              </a:rPr>
              <a:t>CRITERIO DE </a:t>
            </a:r>
            <a:r>
              <a:rPr lang="en-US" sz="8000" spc="400">
                <a:solidFill>
                  <a:srgbClr val="238A8F"/>
                </a:solidFill>
                <a:latin typeface="Poppins Ultra-Bold"/>
              </a:rPr>
              <a:t>desempeño.</a:t>
            </a:r>
          </a:p>
        </p:txBody>
      </p:sp>
      <p:sp>
        <p:nvSpPr>
          <p:cNvPr name="TextBox 11" id="11"/>
          <p:cNvSpPr txBox="true"/>
          <p:nvPr/>
        </p:nvSpPr>
        <p:spPr>
          <a:xfrm rot="0">
            <a:off x="2677217" y="4457273"/>
            <a:ext cx="12071947" cy="2000989"/>
          </a:xfrm>
          <a:prstGeom prst="rect">
            <a:avLst/>
          </a:prstGeom>
        </p:spPr>
        <p:txBody>
          <a:bodyPr anchor="t" rtlCol="false" tIns="0" lIns="0" bIns="0" rIns="0">
            <a:spAutoFit/>
          </a:bodyPr>
          <a:lstStyle/>
          <a:p>
            <a:pPr algn="ctr">
              <a:lnSpc>
                <a:spcPts val="5268"/>
              </a:lnSpc>
            </a:pPr>
            <a:r>
              <a:rPr lang="en-US" sz="3763" spc="11">
                <a:solidFill>
                  <a:srgbClr val="000000"/>
                </a:solidFill>
                <a:latin typeface="Arimo Bold"/>
              </a:rPr>
              <a:t>CD2: Aplicar satisfactoriamente metodologías, herramientas y estándares en su área de especialidad y en el desarrollo de proyectos.</a:t>
            </a:r>
          </a:p>
        </p:txBody>
      </p:sp>
      <p:grpSp>
        <p:nvGrpSpPr>
          <p:cNvPr name="Group 12" id="12"/>
          <p:cNvGrpSpPr/>
          <p:nvPr/>
        </p:nvGrpSpPr>
        <p:grpSpPr>
          <a:xfrm rot="5400000">
            <a:off x="-1309" y="1309"/>
            <a:ext cx="1635964" cy="1633346"/>
            <a:chOff x="0" y="0"/>
            <a:chExt cx="6350000" cy="6339840"/>
          </a:xfrm>
        </p:grpSpPr>
        <p:sp>
          <p:nvSpPr>
            <p:cNvPr name="Freeform 13" id="13"/>
            <p:cNvSpPr/>
            <p:nvPr/>
          </p:nvSpPr>
          <p:spPr>
            <a:xfrm flipH="false" flipV="false" rot="0">
              <a:off x="0" y="0"/>
              <a:ext cx="6350000" cy="6339840"/>
            </a:xfrm>
            <a:custGeom>
              <a:avLst/>
              <a:gdLst/>
              <a:ahLst/>
              <a:cxnLst/>
              <a:rect r="r" b="b" t="t" l="l"/>
              <a:pathLst>
                <a:path h="6339840" w="6350000">
                  <a:moveTo>
                    <a:pt x="6350000" y="6339840"/>
                  </a:moveTo>
                  <a:lnTo>
                    <a:pt x="0" y="6339840"/>
                  </a:lnTo>
                  <a:lnTo>
                    <a:pt x="0" y="0"/>
                  </a:lnTo>
                  <a:lnTo>
                    <a:pt x="6350000" y="6339840"/>
                  </a:lnTo>
                  <a:close/>
                </a:path>
              </a:pathLst>
            </a:custGeom>
            <a:solidFill>
              <a:srgbClr val="058289"/>
            </a:solidFill>
          </p:spPr>
        </p:sp>
      </p:grpSp>
    </p:spTree>
  </p:cSld>
  <p:clrMapOvr>
    <a:masterClrMapping/>
  </p:clrMapOvr>
</p:sld>
</file>

<file path=ppt/slides/slide30.xml><?xml version="1.0" encoding="utf-8"?>
<p:sld xmlns:p="http://schemas.openxmlformats.org/presentationml/2006/main" xmlns:a="http://schemas.openxmlformats.org/drawingml/2006/main">
  <p:cSld>
    <p:bg>
      <p:bgPr>
        <a:solidFill>
          <a:srgbClr val="058289"/>
        </a:solidFill>
      </p:bgPr>
    </p:bg>
    <p:spTree>
      <p:nvGrpSpPr>
        <p:cNvPr id="1" name=""/>
        <p:cNvGrpSpPr/>
        <p:nvPr/>
      </p:nvGrpSpPr>
      <p:grpSpPr>
        <a:xfrm>
          <a:off x="0" y="0"/>
          <a:ext cx="0" cy="0"/>
          <a:chOff x="0" y="0"/>
          <a:chExt cx="0" cy="0"/>
        </a:xfrm>
      </p:grpSpPr>
      <p:grpSp>
        <p:nvGrpSpPr>
          <p:cNvPr name="Group 2" id="2"/>
          <p:cNvGrpSpPr/>
          <p:nvPr/>
        </p:nvGrpSpPr>
        <p:grpSpPr>
          <a:xfrm rot="0">
            <a:off x="1514462" y="1514462"/>
            <a:ext cx="15259077" cy="7258077"/>
            <a:chOff x="0" y="0"/>
            <a:chExt cx="4018852" cy="1911592"/>
          </a:xfrm>
        </p:grpSpPr>
        <p:sp>
          <p:nvSpPr>
            <p:cNvPr name="Freeform 3" id="3"/>
            <p:cNvSpPr/>
            <p:nvPr/>
          </p:nvSpPr>
          <p:spPr>
            <a:xfrm flipH="false" flipV="false" rot="0">
              <a:off x="0" y="0"/>
              <a:ext cx="4018852" cy="1911592"/>
            </a:xfrm>
            <a:custGeom>
              <a:avLst/>
              <a:gdLst/>
              <a:ahLst/>
              <a:cxnLst/>
              <a:rect r="r" b="b" t="t" l="l"/>
              <a:pathLst>
                <a:path h="1911592" w="4018852">
                  <a:moveTo>
                    <a:pt x="0" y="0"/>
                  </a:moveTo>
                  <a:lnTo>
                    <a:pt x="4018852" y="0"/>
                  </a:lnTo>
                  <a:lnTo>
                    <a:pt x="4018852" y="1911592"/>
                  </a:lnTo>
                  <a:lnTo>
                    <a:pt x="0" y="1911592"/>
                  </a:lnTo>
                  <a:close/>
                </a:path>
              </a:pathLst>
            </a:custGeom>
            <a:solidFill>
              <a:srgbClr val="000000">
                <a:alpha val="44706"/>
              </a:srgbClr>
            </a:solidFill>
          </p:spPr>
        </p:sp>
        <p:sp>
          <p:nvSpPr>
            <p:cNvPr name="TextBox 4" id="4"/>
            <p:cNvSpPr txBox="true"/>
            <p:nvPr/>
          </p:nvSpPr>
          <p:spPr>
            <a:xfrm>
              <a:off x="0" y="-38100"/>
              <a:ext cx="4018852" cy="1949692"/>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2143239" y="1562169"/>
            <a:ext cx="14001522" cy="1552575"/>
          </a:xfrm>
          <a:prstGeom prst="rect">
            <a:avLst/>
          </a:prstGeom>
        </p:spPr>
        <p:txBody>
          <a:bodyPr anchor="t" rtlCol="false" tIns="0" lIns="0" bIns="0" rIns="0">
            <a:spAutoFit/>
          </a:bodyPr>
          <a:lstStyle/>
          <a:p>
            <a:pPr algn="ctr">
              <a:lnSpc>
                <a:spcPts val="12599"/>
              </a:lnSpc>
            </a:pPr>
            <a:r>
              <a:rPr lang="en-US" sz="9000">
                <a:solidFill>
                  <a:srgbClr val="FFFFFF"/>
                </a:solidFill>
                <a:latin typeface="Roboto Bold"/>
              </a:rPr>
              <a:t>Descripcion del problema</a:t>
            </a:r>
          </a:p>
        </p:txBody>
      </p:sp>
      <p:sp>
        <p:nvSpPr>
          <p:cNvPr name="TextBox 6" id="6"/>
          <p:cNvSpPr txBox="true"/>
          <p:nvPr/>
        </p:nvSpPr>
        <p:spPr>
          <a:xfrm rot="0">
            <a:off x="2598424" y="4085923"/>
            <a:ext cx="12472850" cy="2329309"/>
          </a:xfrm>
          <a:prstGeom prst="rect">
            <a:avLst/>
          </a:prstGeom>
        </p:spPr>
        <p:txBody>
          <a:bodyPr anchor="t" rtlCol="false" tIns="0" lIns="0" bIns="0" rIns="0">
            <a:spAutoFit/>
          </a:bodyPr>
          <a:lstStyle/>
          <a:p>
            <a:pPr>
              <a:lnSpc>
                <a:spcPts val="6572"/>
              </a:lnSpc>
            </a:pPr>
            <a:r>
              <a:rPr lang="en-US" sz="4694">
                <a:solidFill>
                  <a:srgbClr val="000000"/>
                </a:solidFill>
                <a:latin typeface="Roboto Condensed Bold"/>
              </a:rPr>
              <a:t>Dado un numero binario de n bits regresar su equivalente en decimal.</a:t>
            </a:r>
          </a:p>
          <a:p>
            <a:pPr marL="0" indent="0" lvl="0">
              <a:lnSpc>
                <a:spcPts val="5452"/>
              </a:lnSpc>
              <a:spcBef>
                <a:spcPct val="0"/>
              </a:spcBef>
            </a:pPr>
          </a:p>
        </p:txBody>
      </p:sp>
      <p:sp>
        <p:nvSpPr>
          <p:cNvPr name="TextBox 7" id="7"/>
          <p:cNvSpPr txBox="true"/>
          <p:nvPr/>
        </p:nvSpPr>
        <p:spPr>
          <a:xfrm rot="0">
            <a:off x="-377537" y="141605"/>
            <a:ext cx="5041553" cy="887095"/>
          </a:xfrm>
          <a:prstGeom prst="rect">
            <a:avLst/>
          </a:prstGeom>
        </p:spPr>
        <p:txBody>
          <a:bodyPr anchor="t" rtlCol="false" tIns="0" lIns="0" bIns="0" rIns="0">
            <a:spAutoFit/>
          </a:bodyPr>
          <a:lstStyle/>
          <a:p>
            <a:pPr algn="ctr" marL="1122679" indent="-561340" lvl="1">
              <a:lnSpc>
                <a:spcPts val="7279"/>
              </a:lnSpc>
              <a:buFont typeface="Arial"/>
              <a:buChar char="•"/>
            </a:pPr>
            <a:r>
              <a:rPr lang="en-US" sz="5199">
                <a:solidFill>
                  <a:srgbClr val="FFFFFF"/>
                </a:solidFill>
                <a:latin typeface="Open Sans Bold"/>
              </a:rPr>
              <a:t>EJERCICIO  5</a:t>
            </a:r>
          </a:p>
        </p:txBody>
      </p:sp>
    </p:spTree>
  </p:cSld>
  <p:clrMapOvr>
    <a:masterClrMapping/>
  </p:clrMapOvr>
</p:sld>
</file>

<file path=ppt/slides/slide31.xml><?xml version="1.0" encoding="utf-8"?>
<p:sld xmlns:p="http://schemas.openxmlformats.org/presentationml/2006/main" xmlns:a="http://schemas.openxmlformats.org/drawingml/2006/main">
  <p:cSld>
    <p:bg>
      <p:bgPr>
        <a:solidFill>
          <a:srgbClr val="058289"/>
        </a:solidFill>
      </p:bgPr>
    </p:bg>
    <p:spTree>
      <p:nvGrpSpPr>
        <p:cNvPr id="1" name=""/>
        <p:cNvGrpSpPr/>
        <p:nvPr/>
      </p:nvGrpSpPr>
      <p:grpSpPr>
        <a:xfrm>
          <a:off x="0" y="0"/>
          <a:ext cx="0" cy="0"/>
          <a:chOff x="0" y="0"/>
          <a:chExt cx="0" cy="0"/>
        </a:xfrm>
      </p:grpSpPr>
      <p:grpSp>
        <p:nvGrpSpPr>
          <p:cNvPr name="Group 2" id="2"/>
          <p:cNvGrpSpPr/>
          <p:nvPr/>
        </p:nvGrpSpPr>
        <p:grpSpPr>
          <a:xfrm rot="-5400000">
            <a:off x="7854822" y="-6562292"/>
            <a:ext cx="2191617" cy="18288000"/>
            <a:chOff x="0" y="0"/>
            <a:chExt cx="619276" cy="5167563"/>
          </a:xfrm>
        </p:grpSpPr>
        <p:sp>
          <p:nvSpPr>
            <p:cNvPr name="Freeform 3" id="3"/>
            <p:cNvSpPr/>
            <p:nvPr/>
          </p:nvSpPr>
          <p:spPr>
            <a:xfrm flipH="false" flipV="false" rot="0">
              <a:off x="0" y="0"/>
              <a:ext cx="619276" cy="5167563"/>
            </a:xfrm>
            <a:custGeom>
              <a:avLst/>
              <a:gdLst/>
              <a:ahLst/>
              <a:cxnLst/>
              <a:rect r="r" b="b" t="t" l="l"/>
              <a:pathLst>
                <a:path h="5167563" w="619276">
                  <a:moveTo>
                    <a:pt x="0" y="0"/>
                  </a:moveTo>
                  <a:lnTo>
                    <a:pt x="619276" y="0"/>
                  </a:lnTo>
                  <a:lnTo>
                    <a:pt x="619276" y="5167563"/>
                  </a:lnTo>
                  <a:lnTo>
                    <a:pt x="0" y="5167563"/>
                  </a:lnTo>
                  <a:close/>
                </a:path>
              </a:pathLst>
            </a:custGeom>
            <a:solidFill>
              <a:srgbClr val="000000"/>
            </a:solidFill>
          </p:spPr>
        </p:sp>
        <p:sp>
          <p:nvSpPr>
            <p:cNvPr name="TextBox 4" id="4"/>
            <p:cNvSpPr txBox="true"/>
            <p:nvPr/>
          </p:nvSpPr>
          <p:spPr>
            <a:xfrm>
              <a:off x="0" y="-38100"/>
              <a:ext cx="619276" cy="5205663"/>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2344363" y="1714933"/>
            <a:ext cx="13637374" cy="1552575"/>
          </a:xfrm>
          <a:prstGeom prst="rect">
            <a:avLst/>
          </a:prstGeom>
        </p:spPr>
        <p:txBody>
          <a:bodyPr anchor="t" rtlCol="false" tIns="0" lIns="0" bIns="0" rIns="0">
            <a:spAutoFit/>
          </a:bodyPr>
          <a:lstStyle/>
          <a:p>
            <a:pPr algn="ctr">
              <a:lnSpc>
                <a:spcPts val="12599"/>
              </a:lnSpc>
            </a:pPr>
            <a:r>
              <a:rPr lang="en-US" sz="9000">
                <a:solidFill>
                  <a:srgbClr val="FFFFFF"/>
                </a:solidFill>
                <a:latin typeface="Roboto Bold"/>
              </a:rPr>
              <a:t>Definicios del problema.</a:t>
            </a:r>
          </a:p>
        </p:txBody>
      </p:sp>
      <p:sp>
        <p:nvSpPr>
          <p:cNvPr name="TextBox 6" id="6"/>
          <p:cNvSpPr txBox="true"/>
          <p:nvPr/>
        </p:nvSpPr>
        <p:spPr>
          <a:xfrm rot="0">
            <a:off x="330750" y="4998418"/>
            <a:ext cx="17763881" cy="3935134"/>
          </a:xfrm>
          <a:prstGeom prst="rect">
            <a:avLst/>
          </a:prstGeom>
        </p:spPr>
        <p:txBody>
          <a:bodyPr anchor="t" rtlCol="false" tIns="0" lIns="0" bIns="0" rIns="0">
            <a:spAutoFit/>
          </a:bodyPr>
          <a:lstStyle/>
          <a:p>
            <a:pPr marL="960424" indent="-480212" lvl="1">
              <a:lnSpc>
                <a:spcPts val="6227"/>
              </a:lnSpc>
              <a:buFont typeface="Arial"/>
              <a:buChar char="•"/>
            </a:pPr>
            <a:r>
              <a:rPr lang="en-US" sz="4448">
                <a:solidFill>
                  <a:srgbClr val="000000"/>
                </a:solidFill>
                <a:latin typeface="Roboto Condensed Bold"/>
              </a:rPr>
              <a:t>Problema: Convertir un número binario ingresado por el usuario a su equivalente decimal.</a:t>
            </a:r>
          </a:p>
          <a:p>
            <a:pPr marL="960424" indent="-480212" lvl="1">
              <a:lnSpc>
                <a:spcPts val="6227"/>
              </a:lnSpc>
              <a:buFont typeface="Arial"/>
              <a:buChar char="•"/>
            </a:pPr>
            <a:r>
              <a:rPr lang="en-US" sz="4448">
                <a:solidFill>
                  <a:srgbClr val="000000"/>
                </a:solidFill>
                <a:latin typeface="Roboto Condensed Bold"/>
              </a:rPr>
              <a:t>Entradas: El número binario ingresado por el usuario.</a:t>
            </a:r>
          </a:p>
          <a:p>
            <a:pPr marL="960424" indent="-480212" lvl="1">
              <a:lnSpc>
                <a:spcPts val="6227"/>
              </a:lnSpc>
              <a:buFont typeface="Arial"/>
              <a:buChar char="•"/>
            </a:pPr>
            <a:r>
              <a:rPr lang="en-US" sz="4448">
                <a:solidFill>
                  <a:srgbClr val="000000"/>
                </a:solidFill>
                <a:latin typeface="Roboto Condensed Bold"/>
              </a:rPr>
              <a:t>Salidas: El equivalente decimal del número binario.</a:t>
            </a:r>
          </a:p>
          <a:p>
            <a:pPr>
              <a:lnSpc>
                <a:spcPts val="6227"/>
              </a:lnSpc>
              <a:spcBef>
                <a:spcPct val="0"/>
              </a:spcBef>
            </a:pP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5400000">
            <a:off x="8527095" y="-8732205"/>
            <a:ext cx="1233810" cy="18288000"/>
            <a:chOff x="0" y="0"/>
            <a:chExt cx="348633" cy="5167563"/>
          </a:xfrm>
        </p:grpSpPr>
        <p:sp>
          <p:nvSpPr>
            <p:cNvPr name="Freeform 3" id="3"/>
            <p:cNvSpPr/>
            <p:nvPr/>
          </p:nvSpPr>
          <p:spPr>
            <a:xfrm flipH="false" flipV="false" rot="0">
              <a:off x="0" y="0"/>
              <a:ext cx="348633" cy="5167563"/>
            </a:xfrm>
            <a:custGeom>
              <a:avLst/>
              <a:gdLst/>
              <a:ahLst/>
              <a:cxnLst/>
              <a:rect r="r" b="b" t="t" l="l"/>
              <a:pathLst>
                <a:path h="5167563" w="348633">
                  <a:moveTo>
                    <a:pt x="0" y="0"/>
                  </a:moveTo>
                  <a:lnTo>
                    <a:pt x="348633" y="0"/>
                  </a:lnTo>
                  <a:lnTo>
                    <a:pt x="348633" y="5167563"/>
                  </a:lnTo>
                  <a:lnTo>
                    <a:pt x="0" y="5167563"/>
                  </a:lnTo>
                  <a:close/>
                </a:path>
              </a:pathLst>
            </a:custGeom>
            <a:solidFill>
              <a:srgbClr val="058289"/>
            </a:solidFill>
          </p:spPr>
        </p:sp>
        <p:sp>
          <p:nvSpPr>
            <p:cNvPr name="TextBox 4" id="4"/>
            <p:cNvSpPr txBox="true"/>
            <p:nvPr/>
          </p:nvSpPr>
          <p:spPr>
            <a:xfrm>
              <a:off x="0" y="-38100"/>
              <a:ext cx="348633" cy="5205663"/>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4571179" y="1028700"/>
            <a:ext cx="9145642" cy="9475521"/>
          </a:xfrm>
          <a:custGeom>
            <a:avLst/>
            <a:gdLst/>
            <a:ahLst/>
            <a:cxnLst/>
            <a:rect r="r" b="b" t="t" l="l"/>
            <a:pathLst>
              <a:path h="9475521" w="9145642">
                <a:moveTo>
                  <a:pt x="0" y="0"/>
                </a:moveTo>
                <a:lnTo>
                  <a:pt x="9145642" y="0"/>
                </a:lnTo>
                <a:lnTo>
                  <a:pt x="9145642" y="9475521"/>
                </a:lnTo>
                <a:lnTo>
                  <a:pt x="0" y="9475521"/>
                </a:lnTo>
                <a:lnTo>
                  <a:pt x="0" y="0"/>
                </a:lnTo>
                <a:close/>
              </a:path>
            </a:pathLst>
          </a:custGeom>
          <a:blipFill>
            <a:blip r:embed="rId2"/>
            <a:stretch>
              <a:fillRect l="0" t="-1495" r="-674" b="0"/>
            </a:stretch>
          </a:blipFill>
        </p:spPr>
      </p:sp>
      <p:sp>
        <p:nvSpPr>
          <p:cNvPr name="TextBox 6" id="6"/>
          <p:cNvSpPr txBox="true"/>
          <p:nvPr/>
        </p:nvSpPr>
        <p:spPr>
          <a:xfrm rot="0">
            <a:off x="2325313" y="-386085"/>
            <a:ext cx="13637374" cy="1552575"/>
          </a:xfrm>
          <a:prstGeom prst="rect">
            <a:avLst/>
          </a:prstGeom>
        </p:spPr>
        <p:txBody>
          <a:bodyPr anchor="t" rtlCol="false" tIns="0" lIns="0" bIns="0" rIns="0">
            <a:spAutoFit/>
          </a:bodyPr>
          <a:lstStyle/>
          <a:p>
            <a:pPr algn="ctr">
              <a:lnSpc>
                <a:spcPts val="12599"/>
              </a:lnSpc>
            </a:pPr>
            <a:r>
              <a:rPr lang="en-US" sz="9000">
                <a:solidFill>
                  <a:srgbClr val="FFFFFF"/>
                </a:solidFill>
                <a:latin typeface="Roboto Bold"/>
              </a:rPr>
              <a:t>Diseño de la solución.</a:t>
            </a:r>
          </a:p>
        </p:txBody>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5400000">
            <a:off x="8660554" y="-8598746"/>
            <a:ext cx="966892" cy="18288000"/>
            <a:chOff x="0" y="0"/>
            <a:chExt cx="273210" cy="5167563"/>
          </a:xfrm>
        </p:grpSpPr>
        <p:sp>
          <p:nvSpPr>
            <p:cNvPr name="Freeform 3" id="3"/>
            <p:cNvSpPr/>
            <p:nvPr/>
          </p:nvSpPr>
          <p:spPr>
            <a:xfrm flipH="false" flipV="false" rot="0">
              <a:off x="0" y="0"/>
              <a:ext cx="273211" cy="5167563"/>
            </a:xfrm>
            <a:custGeom>
              <a:avLst/>
              <a:gdLst/>
              <a:ahLst/>
              <a:cxnLst/>
              <a:rect r="r" b="b" t="t" l="l"/>
              <a:pathLst>
                <a:path h="5167563" w="273211">
                  <a:moveTo>
                    <a:pt x="0" y="0"/>
                  </a:moveTo>
                  <a:lnTo>
                    <a:pt x="273211" y="0"/>
                  </a:lnTo>
                  <a:lnTo>
                    <a:pt x="273211" y="5167563"/>
                  </a:lnTo>
                  <a:lnTo>
                    <a:pt x="0" y="5167563"/>
                  </a:lnTo>
                  <a:close/>
                </a:path>
              </a:pathLst>
            </a:custGeom>
            <a:solidFill>
              <a:srgbClr val="058289"/>
            </a:solidFill>
          </p:spPr>
        </p:sp>
        <p:sp>
          <p:nvSpPr>
            <p:cNvPr name="TextBox 4" id="4"/>
            <p:cNvSpPr txBox="true"/>
            <p:nvPr/>
          </p:nvSpPr>
          <p:spPr>
            <a:xfrm>
              <a:off x="0" y="-38100"/>
              <a:ext cx="273210" cy="5205663"/>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5710098" y="1686239"/>
            <a:ext cx="12235322" cy="6528966"/>
          </a:xfrm>
          <a:custGeom>
            <a:avLst/>
            <a:gdLst/>
            <a:ahLst/>
            <a:cxnLst/>
            <a:rect r="r" b="b" t="t" l="l"/>
            <a:pathLst>
              <a:path h="6528966" w="12235322">
                <a:moveTo>
                  <a:pt x="0" y="0"/>
                </a:moveTo>
                <a:lnTo>
                  <a:pt x="12235322" y="0"/>
                </a:lnTo>
                <a:lnTo>
                  <a:pt x="12235322" y="6528966"/>
                </a:lnTo>
                <a:lnTo>
                  <a:pt x="0" y="6528966"/>
                </a:lnTo>
                <a:lnTo>
                  <a:pt x="0" y="0"/>
                </a:lnTo>
                <a:close/>
              </a:path>
            </a:pathLst>
          </a:custGeom>
          <a:blipFill>
            <a:blip r:embed="rId2"/>
            <a:stretch>
              <a:fillRect l="0" t="0" r="-4344" b="0"/>
            </a:stretch>
          </a:blipFill>
        </p:spPr>
      </p:sp>
      <p:sp>
        <p:nvSpPr>
          <p:cNvPr name="TextBox 6" id="6"/>
          <p:cNvSpPr txBox="true"/>
          <p:nvPr/>
        </p:nvSpPr>
        <p:spPr>
          <a:xfrm rot="0">
            <a:off x="2325313" y="-321521"/>
            <a:ext cx="13637374" cy="1552575"/>
          </a:xfrm>
          <a:prstGeom prst="rect">
            <a:avLst/>
          </a:prstGeom>
        </p:spPr>
        <p:txBody>
          <a:bodyPr anchor="t" rtlCol="false" tIns="0" lIns="0" bIns="0" rIns="0">
            <a:spAutoFit/>
          </a:bodyPr>
          <a:lstStyle/>
          <a:p>
            <a:pPr algn="ctr">
              <a:lnSpc>
                <a:spcPts val="12599"/>
              </a:lnSpc>
            </a:pPr>
            <a:r>
              <a:rPr lang="en-US" sz="9000">
                <a:solidFill>
                  <a:srgbClr val="FFFFFF"/>
                </a:solidFill>
                <a:latin typeface="Roboto Bold"/>
              </a:rPr>
              <a:t>Desarrollo de la solución.</a:t>
            </a:r>
          </a:p>
        </p:txBody>
      </p:sp>
      <p:sp>
        <p:nvSpPr>
          <p:cNvPr name="TextBox 7" id="7"/>
          <p:cNvSpPr txBox="true"/>
          <p:nvPr/>
        </p:nvSpPr>
        <p:spPr>
          <a:xfrm rot="0">
            <a:off x="129578" y="2090937"/>
            <a:ext cx="5580521" cy="6363625"/>
          </a:xfrm>
          <a:prstGeom prst="rect">
            <a:avLst/>
          </a:prstGeom>
        </p:spPr>
        <p:txBody>
          <a:bodyPr anchor="t" rtlCol="false" tIns="0" lIns="0" bIns="0" rIns="0">
            <a:spAutoFit/>
          </a:bodyPr>
          <a:lstStyle/>
          <a:p>
            <a:pPr marL="650636" indent="-325318" lvl="1">
              <a:lnSpc>
                <a:spcPts val="4219"/>
              </a:lnSpc>
              <a:buFont typeface="Arial"/>
              <a:buChar char="•"/>
            </a:pPr>
            <a:r>
              <a:rPr lang="en-US" sz="3013">
                <a:solidFill>
                  <a:srgbClr val="000000"/>
                </a:solidFill>
                <a:latin typeface="Roboto Condensed Bold"/>
              </a:rPr>
              <a:t>main declara una variable n para almacenar el número binario.</a:t>
            </a:r>
          </a:p>
          <a:p>
            <a:pPr>
              <a:lnSpc>
                <a:spcPts val="4219"/>
              </a:lnSpc>
            </a:pPr>
          </a:p>
          <a:p>
            <a:pPr marL="650636" indent="-325318" lvl="1">
              <a:lnSpc>
                <a:spcPts val="4219"/>
              </a:lnSpc>
              <a:buFont typeface="Arial"/>
              <a:buChar char="•"/>
            </a:pPr>
            <a:r>
              <a:rPr lang="en-US" sz="3013">
                <a:solidFill>
                  <a:srgbClr val="000000"/>
                </a:solidFill>
                <a:latin typeface="Roboto Condensed Bold"/>
              </a:rPr>
              <a:t>Scanner (binario) </a:t>
            </a:r>
          </a:p>
          <a:p>
            <a:pPr>
              <a:lnSpc>
                <a:spcPts val="4219"/>
              </a:lnSpc>
            </a:pPr>
          </a:p>
          <a:p>
            <a:pPr marL="650636" indent="-325318" lvl="1">
              <a:lnSpc>
                <a:spcPts val="4219"/>
              </a:lnSpc>
              <a:buFont typeface="Arial"/>
              <a:buChar char="•"/>
            </a:pPr>
            <a:r>
              <a:rPr lang="en-US" sz="3013">
                <a:solidFill>
                  <a:srgbClr val="000000"/>
                </a:solidFill>
                <a:latin typeface="Roboto Condensed Bold"/>
              </a:rPr>
              <a:t>Se usa un bucle do-while .</a:t>
            </a:r>
          </a:p>
          <a:p>
            <a:pPr>
              <a:lnSpc>
                <a:spcPts val="4219"/>
              </a:lnSpc>
            </a:pPr>
          </a:p>
          <a:p>
            <a:pPr marL="650636" indent="-325318" lvl="1">
              <a:lnSpc>
                <a:spcPts val="4219"/>
              </a:lnSpc>
              <a:buFont typeface="Arial"/>
              <a:buChar char="•"/>
            </a:pPr>
            <a:r>
              <a:rPr lang="en-US" sz="3013">
                <a:solidFill>
                  <a:srgbClr val="000000"/>
                </a:solidFill>
                <a:latin typeface="Roboto Condensed Bold"/>
              </a:rPr>
              <a:t>S</a:t>
            </a:r>
            <a:r>
              <a:rPr lang="en-US" sz="3013">
                <a:solidFill>
                  <a:srgbClr val="000000"/>
                </a:solidFill>
                <a:latin typeface="Roboto Condensed Bold"/>
              </a:rPr>
              <a:t>e ingrese un número binario válido (solo 0 y 1).</a:t>
            </a:r>
          </a:p>
          <a:p>
            <a:pPr>
              <a:lnSpc>
                <a:spcPts val="4079"/>
              </a:lnSpc>
            </a:pPr>
          </a:p>
          <a:p>
            <a:pPr>
              <a:lnSpc>
                <a:spcPts val="4079"/>
              </a:lnSpc>
              <a:spcBef>
                <a:spcPct val="0"/>
              </a:spcBef>
            </a:pPr>
          </a:p>
        </p:txBody>
      </p:sp>
      <p:sp>
        <p:nvSpPr>
          <p:cNvPr name="TextBox 8" id="8"/>
          <p:cNvSpPr txBox="true"/>
          <p:nvPr/>
        </p:nvSpPr>
        <p:spPr>
          <a:xfrm rot="0">
            <a:off x="0" y="8686800"/>
            <a:ext cx="16300733" cy="1066800"/>
          </a:xfrm>
          <a:prstGeom prst="rect">
            <a:avLst/>
          </a:prstGeom>
        </p:spPr>
        <p:txBody>
          <a:bodyPr anchor="t" rtlCol="false" tIns="0" lIns="0" bIns="0" rIns="0">
            <a:spAutoFit/>
          </a:bodyPr>
          <a:lstStyle/>
          <a:p>
            <a:pPr marL="647700" indent="-323850" lvl="1">
              <a:lnSpc>
                <a:spcPts val="4200"/>
              </a:lnSpc>
              <a:buFont typeface="Arial"/>
              <a:buChar char="•"/>
            </a:pPr>
            <a:r>
              <a:rPr lang="en-US" sz="3000">
                <a:solidFill>
                  <a:srgbClr val="000000"/>
                </a:solidFill>
                <a:latin typeface="Roboto Condensed Bold"/>
              </a:rPr>
              <a:t>Para</a:t>
            </a:r>
            <a:r>
              <a:rPr lang="en-US" sz="3000">
                <a:solidFill>
                  <a:srgbClr val="000000"/>
                </a:solidFill>
                <a:latin typeface="Roboto Condensed Bold"/>
              </a:rPr>
              <a:t> obtener un número  llama a la función binarioADecimal para convertirlo a su equivalente decimal .</a:t>
            </a:r>
          </a:p>
        </p:txBody>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5400000">
            <a:off x="8660554" y="-8598746"/>
            <a:ext cx="966892" cy="18288000"/>
            <a:chOff x="0" y="0"/>
            <a:chExt cx="273210" cy="5167563"/>
          </a:xfrm>
        </p:grpSpPr>
        <p:sp>
          <p:nvSpPr>
            <p:cNvPr name="Freeform 3" id="3"/>
            <p:cNvSpPr/>
            <p:nvPr/>
          </p:nvSpPr>
          <p:spPr>
            <a:xfrm flipH="false" flipV="false" rot="0">
              <a:off x="0" y="0"/>
              <a:ext cx="273211" cy="5167563"/>
            </a:xfrm>
            <a:custGeom>
              <a:avLst/>
              <a:gdLst/>
              <a:ahLst/>
              <a:cxnLst/>
              <a:rect r="r" b="b" t="t" l="l"/>
              <a:pathLst>
                <a:path h="5167563" w="273211">
                  <a:moveTo>
                    <a:pt x="0" y="0"/>
                  </a:moveTo>
                  <a:lnTo>
                    <a:pt x="273211" y="0"/>
                  </a:lnTo>
                  <a:lnTo>
                    <a:pt x="273211" y="5167563"/>
                  </a:lnTo>
                  <a:lnTo>
                    <a:pt x="0" y="5167563"/>
                  </a:lnTo>
                  <a:close/>
                </a:path>
              </a:pathLst>
            </a:custGeom>
            <a:solidFill>
              <a:srgbClr val="058289"/>
            </a:solidFill>
          </p:spPr>
        </p:sp>
        <p:sp>
          <p:nvSpPr>
            <p:cNvPr name="TextBox 4" id="4"/>
            <p:cNvSpPr txBox="true"/>
            <p:nvPr/>
          </p:nvSpPr>
          <p:spPr>
            <a:xfrm>
              <a:off x="0" y="-38100"/>
              <a:ext cx="273210" cy="5205663"/>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2766569" y="3429038"/>
            <a:ext cx="12531901" cy="1714462"/>
          </a:xfrm>
          <a:custGeom>
            <a:avLst/>
            <a:gdLst/>
            <a:ahLst/>
            <a:cxnLst/>
            <a:rect r="r" b="b" t="t" l="l"/>
            <a:pathLst>
              <a:path h="1714462" w="12531901">
                <a:moveTo>
                  <a:pt x="0" y="0"/>
                </a:moveTo>
                <a:lnTo>
                  <a:pt x="12531901" y="0"/>
                </a:lnTo>
                <a:lnTo>
                  <a:pt x="12531901" y="1714462"/>
                </a:lnTo>
                <a:lnTo>
                  <a:pt x="0" y="1714462"/>
                </a:lnTo>
                <a:lnTo>
                  <a:pt x="0" y="0"/>
                </a:lnTo>
                <a:close/>
              </a:path>
            </a:pathLst>
          </a:custGeom>
          <a:blipFill>
            <a:blip r:embed="rId2"/>
            <a:stretch>
              <a:fillRect l="0" t="0" r="0" b="0"/>
            </a:stretch>
          </a:blipFill>
        </p:spPr>
      </p:sp>
      <p:sp>
        <p:nvSpPr>
          <p:cNvPr name="TextBox 6" id="6"/>
          <p:cNvSpPr txBox="true"/>
          <p:nvPr/>
        </p:nvSpPr>
        <p:spPr>
          <a:xfrm rot="0">
            <a:off x="2325313" y="-321521"/>
            <a:ext cx="13637374" cy="1552575"/>
          </a:xfrm>
          <a:prstGeom prst="rect">
            <a:avLst/>
          </a:prstGeom>
        </p:spPr>
        <p:txBody>
          <a:bodyPr anchor="t" rtlCol="false" tIns="0" lIns="0" bIns="0" rIns="0">
            <a:spAutoFit/>
          </a:bodyPr>
          <a:lstStyle/>
          <a:p>
            <a:pPr algn="ctr">
              <a:lnSpc>
                <a:spcPts val="12599"/>
              </a:lnSpc>
            </a:pPr>
            <a:r>
              <a:rPr lang="en-US" sz="9000">
                <a:solidFill>
                  <a:srgbClr val="FFFFFF"/>
                </a:solidFill>
                <a:latin typeface="Roboto Bold"/>
              </a:rPr>
              <a:t>Desarrollo de la solución.</a:t>
            </a:r>
          </a:p>
        </p:txBody>
      </p:sp>
      <p:sp>
        <p:nvSpPr>
          <p:cNvPr name="TextBox 7" id="7"/>
          <p:cNvSpPr txBox="true"/>
          <p:nvPr/>
        </p:nvSpPr>
        <p:spPr>
          <a:xfrm rot="0">
            <a:off x="882154" y="5965202"/>
            <a:ext cx="16300733" cy="1600200"/>
          </a:xfrm>
          <a:prstGeom prst="rect">
            <a:avLst/>
          </a:prstGeom>
        </p:spPr>
        <p:txBody>
          <a:bodyPr anchor="t" rtlCol="false" tIns="0" lIns="0" bIns="0" rIns="0">
            <a:spAutoFit/>
          </a:bodyPr>
          <a:lstStyle/>
          <a:p>
            <a:pPr marL="647700" indent="-323850" lvl="1">
              <a:lnSpc>
                <a:spcPts val="4200"/>
              </a:lnSpc>
              <a:buFont typeface="Arial"/>
              <a:buChar char="•"/>
            </a:pPr>
            <a:r>
              <a:rPr lang="en-US" sz="3000">
                <a:solidFill>
                  <a:srgbClr val="000000"/>
                </a:solidFill>
                <a:latin typeface="Roboto Condensed Bold"/>
              </a:rPr>
              <a:t>Esta función toma un String como argumento y verifica si el número ingresado consiste solo en caracteres '0' y '1'. Retorna true si es un número binario válido; de lo contrario, retorna false.</a:t>
            </a:r>
          </a:p>
          <a:p>
            <a:pPr>
              <a:lnSpc>
                <a:spcPts val="4200"/>
              </a:lnSpc>
            </a:pPr>
          </a:p>
        </p:txBody>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5400000">
            <a:off x="8660554" y="-8598746"/>
            <a:ext cx="966892" cy="18288000"/>
            <a:chOff x="0" y="0"/>
            <a:chExt cx="273210" cy="5167563"/>
          </a:xfrm>
        </p:grpSpPr>
        <p:sp>
          <p:nvSpPr>
            <p:cNvPr name="Freeform 3" id="3"/>
            <p:cNvSpPr/>
            <p:nvPr/>
          </p:nvSpPr>
          <p:spPr>
            <a:xfrm flipH="false" flipV="false" rot="0">
              <a:off x="0" y="0"/>
              <a:ext cx="273211" cy="5167563"/>
            </a:xfrm>
            <a:custGeom>
              <a:avLst/>
              <a:gdLst/>
              <a:ahLst/>
              <a:cxnLst/>
              <a:rect r="r" b="b" t="t" l="l"/>
              <a:pathLst>
                <a:path h="5167563" w="273211">
                  <a:moveTo>
                    <a:pt x="0" y="0"/>
                  </a:moveTo>
                  <a:lnTo>
                    <a:pt x="273211" y="0"/>
                  </a:lnTo>
                  <a:lnTo>
                    <a:pt x="273211" y="5167563"/>
                  </a:lnTo>
                  <a:lnTo>
                    <a:pt x="0" y="5167563"/>
                  </a:lnTo>
                  <a:close/>
                </a:path>
              </a:pathLst>
            </a:custGeom>
            <a:solidFill>
              <a:srgbClr val="058289"/>
            </a:solidFill>
          </p:spPr>
        </p:sp>
        <p:sp>
          <p:nvSpPr>
            <p:cNvPr name="TextBox 4" id="4"/>
            <p:cNvSpPr txBox="true"/>
            <p:nvPr/>
          </p:nvSpPr>
          <p:spPr>
            <a:xfrm>
              <a:off x="0" y="-38100"/>
              <a:ext cx="273210" cy="5205663"/>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2441085" y="2072849"/>
            <a:ext cx="13182870" cy="4408604"/>
          </a:xfrm>
          <a:custGeom>
            <a:avLst/>
            <a:gdLst/>
            <a:ahLst/>
            <a:cxnLst/>
            <a:rect r="r" b="b" t="t" l="l"/>
            <a:pathLst>
              <a:path h="4408604" w="13182870">
                <a:moveTo>
                  <a:pt x="0" y="0"/>
                </a:moveTo>
                <a:lnTo>
                  <a:pt x="13182870" y="0"/>
                </a:lnTo>
                <a:lnTo>
                  <a:pt x="13182870" y="4408604"/>
                </a:lnTo>
                <a:lnTo>
                  <a:pt x="0" y="4408604"/>
                </a:lnTo>
                <a:lnTo>
                  <a:pt x="0" y="0"/>
                </a:lnTo>
                <a:close/>
              </a:path>
            </a:pathLst>
          </a:custGeom>
          <a:blipFill>
            <a:blip r:embed="rId2"/>
            <a:stretch>
              <a:fillRect l="0" t="0" r="0" b="0"/>
            </a:stretch>
          </a:blipFill>
        </p:spPr>
      </p:sp>
      <p:sp>
        <p:nvSpPr>
          <p:cNvPr name="TextBox 6" id="6"/>
          <p:cNvSpPr txBox="true"/>
          <p:nvPr/>
        </p:nvSpPr>
        <p:spPr>
          <a:xfrm rot="0">
            <a:off x="2325313" y="-321521"/>
            <a:ext cx="13637374" cy="1552575"/>
          </a:xfrm>
          <a:prstGeom prst="rect">
            <a:avLst/>
          </a:prstGeom>
        </p:spPr>
        <p:txBody>
          <a:bodyPr anchor="t" rtlCol="false" tIns="0" lIns="0" bIns="0" rIns="0">
            <a:spAutoFit/>
          </a:bodyPr>
          <a:lstStyle/>
          <a:p>
            <a:pPr algn="ctr">
              <a:lnSpc>
                <a:spcPts val="12599"/>
              </a:lnSpc>
            </a:pPr>
            <a:r>
              <a:rPr lang="en-US" sz="9000">
                <a:solidFill>
                  <a:srgbClr val="FFFFFF"/>
                </a:solidFill>
                <a:latin typeface="Roboto Bold"/>
              </a:rPr>
              <a:t>Desarrollo de la solución.</a:t>
            </a:r>
          </a:p>
        </p:txBody>
      </p:sp>
      <p:sp>
        <p:nvSpPr>
          <p:cNvPr name="TextBox 7" id="7"/>
          <p:cNvSpPr txBox="true"/>
          <p:nvPr/>
        </p:nvSpPr>
        <p:spPr>
          <a:xfrm rot="0">
            <a:off x="882154" y="6805303"/>
            <a:ext cx="16300733" cy="2667000"/>
          </a:xfrm>
          <a:prstGeom prst="rect">
            <a:avLst/>
          </a:prstGeom>
        </p:spPr>
        <p:txBody>
          <a:bodyPr anchor="t" rtlCol="false" tIns="0" lIns="0" bIns="0" rIns="0">
            <a:spAutoFit/>
          </a:bodyPr>
          <a:lstStyle/>
          <a:p>
            <a:pPr marL="647700" indent="-323850" lvl="1">
              <a:lnSpc>
                <a:spcPts val="4200"/>
              </a:lnSpc>
              <a:buFont typeface="Arial"/>
              <a:buChar char="•"/>
            </a:pPr>
            <a:r>
              <a:rPr lang="en-US" sz="3000">
                <a:solidFill>
                  <a:srgbClr val="000000"/>
                </a:solidFill>
                <a:latin typeface="Roboto Condensed Bold"/>
              </a:rPr>
              <a:t>Esta función convierte un número binario dado en un número decimal.</a:t>
            </a:r>
          </a:p>
          <a:p>
            <a:pPr marL="647700" indent="-323850" lvl="1">
              <a:lnSpc>
                <a:spcPts val="4200"/>
              </a:lnSpc>
              <a:buFont typeface="Arial"/>
              <a:buChar char="•"/>
            </a:pPr>
            <a:r>
              <a:rPr lang="en-US" sz="3000">
                <a:solidFill>
                  <a:srgbClr val="000000"/>
                </a:solidFill>
                <a:latin typeface="Roboto Condensed Bold"/>
              </a:rPr>
              <a:t>Itera sobre cada dígito del número binario.</a:t>
            </a:r>
          </a:p>
          <a:p>
            <a:pPr marL="647700" indent="-323850" lvl="1">
              <a:lnSpc>
                <a:spcPts val="4200"/>
              </a:lnSpc>
              <a:buFont typeface="Arial"/>
              <a:buChar char="•"/>
            </a:pPr>
            <a:r>
              <a:rPr lang="en-US" sz="3000">
                <a:solidFill>
                  <a:srgbClr val="000000"/>
                </a:solidFill>
                <a:latin typeface="Roboto Condensed Bold"/>
              </a:rPr>
              <a:t>convirtiendo cada dígito a su equivalente decimal y sumándolo al resultado final.</a:t>
            </a:r>
          </a:p>
          <a:p>
            <a:pPr marL="647700" indent="-323850" lvl="1">
              <a:lnSpc>
                <a:spcPts val="4200"/>
              </a:lnSpc>
              <a:buFont typeface="Arial"/>
              <a:buChar char="•"/>
            </a:pPr>
            <a:r>
              <a:rPr lang="en-US" sz="3000">
                <a:solidFill>
                  <a:srgbClr val="000000"/>
                </a:solidFill>
                <a:latin typeface="Roboto Condensed Bold"/>
              </a:rPr>
              <a:t>Usa la fórmula de conversión de binario a decimal: suma de (dígito * 2^posición).</a:t>
            </a:r>
          </a:p>
          <a:p>
            <a:pPr>
              <a:lnSpc>
                <a:spcPts val="4200"/>
              </a:lnSpc>
            </a:pPr>
          </a:p>
        </p:txBody>
      </p:sp>
      <p:sp>
        <p:nvSpPr>
          <p:cNvPr name="TextBox 8" id="8"/>
          <p:cNvSpPr txBox="true"/>
          <p:nvPr/>
        </p:nvSpPr>
        <p:spPr>
          <a:xfrm rot="0">
            <a:off x="882154" y="1348949"/>
            <a:ext cx="3914626" cy="533400"/>
          </a:xfrm>
          <a:prstGeom prst="rect">
            <a:avLst/>
          </a:prstGeom>
        </p:spPr>
        <p:txBody>
          <a:bodyPr anchor="t" rtlCol="false" tIns="0" lIns="0" bIns="0" rIns="0">
            <a:spAutoFit/>
          </a:bodyPr>
          <a:lstStyle/>
          <a:p>
            <a:pPr algn="ctr">
              <a:lnSpc>
                <a:spcPts val="4200"/>
              </a:lnSpc>
              <a:spcBef>
                <a:spcPct val="0"/>
              </a:spcBef>
            </a:pPr>
            <a:r>
              <a:rPr lang="en-US" sz="3000">
                <a:solidFill>
                  <a:srgbClr val="000000"/>
                </a:solidFill>
                <a:latin typeface="Roboto Condensed Bold"/>
              </a:rPr>
              <a:t>Función binarioADecimal:</a:t>
            </a:r>
          </a:p>
        </p:txBody>
      </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bg>
      <p:bgPr>
        <a:solidFill>
          <a:srgbClr val="058289"/>
        </a:solidFill>
      </p:bgPr>
    </p:bg>
    <p:spTree>
      <p:nvGrpSpPr>
        <p:cNvPr id="1" name=""/>
        <p:cNvGrpSpPr/>
        <p:nvPr/>
      </p:nvGrpSpPr>
      <p:grpSpPr>
        <a:xfrm>
          <a:off x="0" y="0"/>
          <a:ext cx="0" cy="0"/>
          <a:chOff x="0" y="0"/>
          <a:chExt cx="0" cy="0"/>
        </a:xfrm>
      </p:grpSpPr>
      <p:grpSp>
        <p:nvGrpSpPr>
          <p:cNvPr name="Group 2" id="2"/>
          <p:cNvGrpSpPr/>
          <p:nvPr/>
        </p:nvGrpSpPr>
        <p:grpSpPr>
          <a:xfrm rot="0">
            <a:off x="-785769" y="-788359"/>
            <a:ext cx="10678073" cy="11863717"/>
            <a:chOff x="0" y="0"/>
            <a:chExt cx="2812332" cy="3124600"/>
          </a:xfrm>
        </p:grpSpPr>
        <p:sp>
          <p:nvSpPr>
            <p:cNvPr name="Freeform 3" id="3"/>
            <p:cNvSpPr/>
            <p:nvPr/>
          </p:nvSpPr>
          <p:spPr>
            <a:xfrm flipH="false" flipV="false" rot="0">
              <a:off x="0" y="0"/>
              <a:ext cx="2812332" cy="3124600"/>
            </a:xfrm>
            <a:custGeom>
              <a:avLst/>
              <a:gdLst/>
              <a:ahLst/>
              <a:cxnLst/>
              <a:rect r="r" b="b" t="t" l="l"/>
              <a:pathLst>
                <a:path h="3124600" w="2812332">
                  <a:moveTo>
                    <a:pt x="0" y="0"/>
                  </a:moveTo>
                  <a:lnTo>
                    <a:pt x="2812332" y="0"/>
                  </a:lnTo>
                  <a:lnTo>
                    <a:pt x="2812332" y="3124600"/>
                  </a:lnTo>
                  <a:lnTo>
                    <a:pt x="0" y="3124600"/>
                  </a:lnTo>
                  <a:close/>
                </a:path>
              </a:pathLst>
            </a:custGeom>
            <a:solidFill>
              <a:srgbClr val="FFFFFF"/>
            </a:solidFill>
          </p:spPr>
        </p:sp>
        <p:sp>
          <p:nvSpPr>
            <p:cNvPr name="TextBox 4" id="4"/>
            <p:cNvSpPr txBox="true"/>
            <p:nvPr/>
          </p:nvSpPr>
          <p:spPr>
            <a:xfrm>
              <a:off x="0" y="-47625"/>
              <a:ext cx="2812332" cy="3172225"/>
            </a:xfrm>
            <a:prstGeom prst="rect">
              <a:avLst/>
            </a:prstGeom>
          </p:spPr>
          <p:txBody>
            <a:bodyPr anchor="ctr" rtlCol="false" tIns="50800" lIns="50800" bIns="50800" rIns="50800"/>
            <a:lstStyle/>
            <a:p>
              <a:pPr algn="ctr">
                <a:lnSpc>
                  <a:spcPts val="3499"/>
                </a:lnSpc>
              </a:pPr>
            </a:p>
          </p:txBody>
        </p:sp>
      </p:grpSp>
      <p:grpSp>
        <p:nvGrpSpPr>
          <p:cNvPr name="Group 5" id="5"/>
          <p:cNvGrpSpPr/>
          <p:nvPr/>
        </p:nvGrpSpPr>
        <p:grpSpPr>
          <a:xfrm rot="0">
            <a:off x="10377835" y="1028700"/>
            <a:ext cx="7683378" cy="8229600"/>
            <a:chOff x="0" y="0"/>
            <a:chExt cx="2023606" cy="2167467"/>
          </a:xfrm>
        </p:grpSpPr>
        <p:sp>
          <p:nvSpPr>
            <p:cNvPr name="Freeform 6" id="6"/>
            <p:cNvSpPr/>
            <p:nvPr/>
          </p:nvSpPr>
          <p:spPr>
            <a:xfrm flipH="false" flipV="false" rot="0">
              <a:off x="0" y="0"/>
              <a:ext cx="2023606" cy="2167467"/>
            </a:xfrm>
            <a:custGeom>
              <a:avLst/>
              <a:gdLst/>
              <a:ahLst/>
              <a:cxnLst/>
              <a:rect r="r" b="b" t="t" l="l"/>
              <a:pathLst>
                <a:path h="2167467" w="2023606">
                  <a:moveTo>
                    <a:pt x="0" y="0"/>
                  </a:moveTo>
                  <a:lnTo>
                    <a:pt x="2023606" y="0"/>
                  </a:lnTo>
                  <a:lnTo>
                    <a:pt x="2023606" y="2167467"/>
                  </a:lnTo>
                  <a:lnTo>
                    <a:pt x="0" y="2167467"/>
                  </a:lnTo>
                  <a:close/>
                </a:path>
              </a:pathLst>
            </a:custGeom>
            <a:solidFill>
              <a:srgbClr val="238A8F"/>
            </a:solidFill>
            <a:ln w="47625" cap="sq">
              <a:solidFill>
                <a:srgbClr val="FFFFFF"/>
              </a:solidFill>
              <a:prstDash val="solid"/>
              <a:miter/>
            </a:ln>
          </p:spPr>
        </p:sp>
        <p:sp>
          <p:nvSpPr>
            <p:cNvPr name="TextBox 7" id="7"/>
            <p:cNvSpPr txBox="true"/>
            <p:nvPr/>
          </p:nvSpPr>
          <p:spPr>
            <a:xfrm>
              <a:off x="0" y="-47625"/>
              <a:ext cx="2023606" cy="2215092"/>
            </a:xfrm>
            <a:prstGeom prst="rect">
              <a:avLst/>
            </a:prstGeom>
          </p:spPr>
          <p:txBody>
            <a:bodyPr anchor="ctr" rtlCol="false" tIns="50800" lIns="50800" bIns="50800" rIns="50800"/>
            <a:lstStyle/>
            <a:p>
              <a:pPr algn="ctr">
                <a:lnSpc>
                  <a:spcPts val="3499"/>
                </a:lnSpc>
              </a:pPr>
            </a:p>
          </p:txBody>
        </p:sp>
      </p:grpSp>
      <p:grpSp>
        <p:nvGrpSpPr>
          <p:cNvPr name="Group 8" id="8"/>
          <p:cNvGrpSpPr/>
          <p:nvPr/>
        </p:nvGrpSpPr>
        <p:grpSpPr>
          <a:xfrm rot="0">
            <a:off x="9719558" y="-423883"/>
            <a:ext cx="345492" cy="11134766"/>
            <a:chOff x="0" y="0"/>
            <a:chExt cx="97624" cy="3146304"/>
          </a:xfrm>
        </p:grpSpPr>
        <p:sp>
          <p:nvSpPr>
            <p:cNvPr name="Freeform 9" id="9"/>
            <p:cNvSpPr/>
            <p:nvPr/>
          </p:nvSpPr>
          <p:spPr>
            <a:xfrm flipH="false" flipV="false" rot="0">
              <a:off x="0" y="0"/>
              <a:ext cx="97624" cy="3146304"/>
            </a:xfrm>
            <a:custGeom>
              <a:avLst/>
              <a:gdLst/>
              <a:ahLst/>
              <a:cxnLst/>
              <a:rect r="r" b="b" t="t" l="l"/>
              <a:pathLst>
                <a:path h="3146304" w="97624">
                  <a:moveTo>
                    <a:pt x="0" y="0"/>
                  </a:moveTo>
                  <a:lnTo>
                    <a:pt x="97624" y="0"/>
                  </a:lnTo>
                  <a:lnTo>
                    <a:pt x="97624" y="3146304"/>
                  </a:lnTo>
                  <a:lnTo>
                    <a:pt x="0" y="3146304"/>
                  </a:lnTo>
                  <a:close/>
                </a:path>
              </a:pathLst>
            </a:custGeom>
            <a:solidFill>
              <a:srgbClr val="000000"/>
            </a:solidFill>
          </p:spPr>
        </p:sp>
        <p:sp>
          <p:nvSpPr>
            <p:cNvPr name="TextBox 10" id="10"/>
            <p:cNvSpPr txBox="true"/>
            <p:nvPr/>
          </p:nvSpPr>
          <p:spPr>
            <a:xfrm>
              <a:off x="0" y="-38100"/>
              <a:ext cx="97624" cy="3184404"/>
            </a:xfrm>
            <a:prstGeom prst="rect">
              <a:avLst/>
            </a:prstGeom>
          </p:spPr>
          <p:txBody>
            <a:bodyPr anchor="ctr" rtlCol="false" tIns="50800" lIns="50800" bIns="50800" rIns="50800"/>
            <a:lstStyle/>
            <a:p>
              <a:pPr algn="ctr">
                <a:lnSpc>
                  <a:spcPts val="2659"/>
                </a:lnSpc>
              </a:pPr>
            </a:p>
          </p:txBody>
        </p:sp>
      </p:grpSp>
      <p:sp>
        <p:nvSpPr>
          <p:cNvPr name="Freeform 11" id="11"/>
          <p:cNvSpPr/>
          <p:nvPr/>
        </p:nvSpPr>
        <p:spPr>
          <a:xfrm flipH="false" flipV="false" rot="0">
            <a:off x="0" y="4251504"/>
            <a:ext cx="9719942" cy="1905374"/>
          </a:xfrm>
          <a:custGeom>
            <a:avLst/>
            <a:gdLst/>
            <a:ahLst/>
            <a:cxnLst/>
            <a:rect r="r" b="b" t="t" l="l"/>
            <a:pathLst>
              <a:path h="1905374" w="9719942">
                <a:moveTo>
                  <a:pt x="0" y="0"/>
                </a:moveTo>
                <a:lnTo>
                  <a:pt x="9719942" y="0"/>
                </a:lnTo>
                <a:lnTo>
                  <a:pt x="9719942" y="1905374"/>
                </a:lnTo>
                <a:lnTo>
                  <a:pt x="0" y="1905374"/>
                </a:lnTo>
                <a:lnTo>
                  <a:pt x="0" y="0"/>
                </a:lnTo>
                <a:close/>
              </a:path>
            </a:pathLst>
          </a:custGeom>
          <a:blipFill>
            <a:blip r:embed="rId2"/>
            <a:stretch>
              <a:fillRect l="-2809" t="-6370" r="-12175" b="0"/>
            </a:stretch>
          </a:blipFill>
        </p:spPr>
      </p:sp>
      <p:sp>
        <p:nvSpPr>
          <p:cNvPr name="TextBox 12" id="12"/>
          <p:cNvSpPr txBox="true"/>
          <p:nvPr/>
        </p:nvSpPr>
        <p:spPr>
          <a:xfrm rot="0">
            <a:off x="10612508" y="4649788"/>
            <a:ext cx="6849883" cy="1139824"/>
          </a:xfrm>
          <a:prstGeom prst="rect">
            <a:avLst/>
          </a:prstGeom>
        </p:spPr>
        <p:txBody>
          <a:bodyPr anchor="t" rtlCol="false" tIns="0" lIns="0" bIns="0" rIns="0">
            <a:spAutoFit/>
          </a:bodyPr>
          <a:lstStyle/>
          <a:p>
            <a:pPr algn="ctr">
              <a:lnSpc>
                <a:spcPts val="8499"/>
              </a:lnSpc>
            </a:pPr>
            <a:r>
              <a:rPr lang="en-US" sz="8499">
                <a:solidFill>
                  <a:srgbClr val="FFFFFF"/>
                </a:solidFill>
                <a:latin typeface="Roboto Bold"/>
              </a:rPr>
              <a:t>Depuración.</a:t>
            </a:r>
          </a:p>
        </p:txBody>
      </p:sp>
    </p:spTree>
  </p:cSld>
  <p:clrMapOvr>
    <a:masterClrMapping/>
  </p:clrMapOvr>
</p:sld>
</file>

<file path=ppt/slides/slide37.xml><?xml version="1.0" encoding="utf-8"?>
<p:sld xmlns:p="http://schemas.openxmlformats.org/presentationml/2006/main" xmlns:a="http://schemas.openxmlformats.org/drawingml/2006/main">
  <p:cSld>
    <p:bg>
      <p:bgPr>
        <a:solidFill>
          <a:srgbClr val="058289"/>
        </a:solidFill>
      </p:bgPr>
    </p:bg>
    <p:spTree>
      <p:nvGrpSpPr>
        <p:cNvPr id="1" name=""/>
        <p:cNvGrpSpPr/>
        <p:nvPr/>
      </p:nvGrpSpPr>
      <p:grpSpPr>
        <a:xfrm>
          <a:off x="0" y="0"/>
          <a:ext cx="0" cy="0"/>
          <a:chOff x="0" y="0"/>
          <a:chExt cx="0" cy="0"/>
        </a:xfrm>
      </p:grpSpPr>
      <p:grpSp>
        <p:nvGrpSpPr>
          <p:cNvPr name="Group 2" id="2"/>
          <p:cNvGrpSpPr/>
          <p:nvPr/>
        </p:nvGrpSpPr>
        <p:grpSpPr>
          <a:xfrm rot="0">
            <a:off x="1514462" y="1514462"/>
            <a:ext cx="15259077" cy="7258077"/>
            <a:chOff x="0" y="0"/>
            <a:chExt cx="4018852" cy="1911592"/>
          </a:xfrm>
        </p:grpSpPr>
        <p:sp>
          <p:nvSpPr>
            <p:cNvPr name="Freeform 3" id="3"/>
            <p:cNvSpPr/>
            <p:nvPr/>
          </p:nvSpPr>
          <p:spPr>
            <a:xfrm flipH="false" flipV="false" rot="0">
              <a:off x="0" y="0"/>
              <a:ext cx="4018852" cy="1911592"/>
            </a:xfrm>
            <a:custGeom>
              <a:avLst/>
              <a:gdLst/>
              <a:ahLst/>
              <a:cxnLst/>
              <a:rect r="r" b="b" t="t" l="l"/>
              <a:pathLst>
                <a:path h="1911592" w="4018852">
                  <a:moveTo>
                    <a:pt x="0" y="0"/>
                  </a:moveTo>
                  <a:lnTo>
                    <a:pt x="4018852" y="0"/>
                  </a:lnTo>
                  <a:lnTo>
                    <a:pt x="4018852" y="1911592"/>
                  </a:lnTo>
                  <a:lnTo>
                    <a:pt x="0" y="1911592"/>
                  </a:lnTo>
                  <a:close/>
                </a:path>
              </a:pathLst>
            </a:custGeom>
            <a:solidFill>
              <a:srgbClr val="000000">
                <a:alpha val="44706"/>
              </a:srgbClr>
            </a:solidFill>
          </p:spPr>
        </p:sp>
        <p:sp>
          <p:nvSpPr>
            <p:cNvPr name="TextBox 4" id="4"/>
            <p:cNvSpPr txBox="true"/>
            <p:nvPr/>
          </p:nvSpPr>
          <p:spPr>
            <a:xfrm>
              <a:off x="0" y="-38100"/>
              <a:ext cx="4018852" cy="1949692"/>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2143239" y="1562169"/>
            <a:ext cx="14001522" cy="1552575"/>
          </a:xfrm>
          <a:prstGeom prst="rect">
            <a:avLst/>
          </a:prstGeom>
        </p:spPr>
        <p:txBody>
          <a:bodyPr anchor="t" rtlCol="false" tIns="0" lIns="0" bIns="0" rIns="0">
            <a:spAutoFit/>
          </a:bodyPr>
          <a:lstStyle/>
          <a:p>
            <a:pPr algn="ctr">
              <a:lnSpc>
                <a:spcPts val="12599"/>
              </a:lnSpc>
            </a:pPr>
            <a:r>
              <a:rPr lang="en-US" sz="9000">
                <a:solidFill>
                  <a:srgbClr val="FFFFFF"/>
                </a:solidFill>
                <a:latin typeface="Roboto Bold"/>
              </a:rPr>
              <a:t>Descripcion del problema</a:t>
            </a:r>
          </a:p>
        </p:txBody>
      </p:sp>
      <p:sp>
        <p:nvSpPr>
          <p:cNvPr name="TextBox 6" id="6"/>
          <p:cNvSpPr txBox="true"/>
          <p:nvPr/>
        </p:nvSpPr>
        <p:spPr>
          <a:xfrm rot="0">
            <a:off x="2598424" y="4104973"/>
            <a:ext cx="12472850" cy="2034669"/>
          </a:xfrm>
          <a:prstGeom prst="rect">
            <a:avLst/>
          </a:prstGeom>
        </p:spPr>
        <p:txBody>
          <a:bodyPr anchor="t" rtlCol="false" tIns="0" lIns="0" bIns="0" rIns="0">
            <a:spAutoFit/>
          </a:bodyPr>
          <a:lstStyle/>
          <a:p>
            <a:pPr>
              <a:lnSpc>
                <a:spcPts val="5452"/>
              </a:lnSpc>
            </a:pPr>
            <a:r>
              <a:rPr lang="en-US" sz="3894">
                <a:solidFill>
                  <a:srgbClr val="000000"/>
                </a:solidFill>
                <a:latin typeface="Roboto Condensed Bold"/>
              </a:rPr>
              <a:t>Se busca obtener una expresión booleana que represente de manera fidedigna las salidas de una tabla de verdad de n bits.</a:t>
            </a:r>
          </a:p>
          <a:p>
            <a:pPr marL="0" indent="0" lvl="0">
              <a:lnSpc>
                <a:spcPts val="5452"/>
              </a:lnSpc>
              <a:spcBef>
                <a:spcPct val="0"/>
              </a:spcBef>
            </a:pPr>
          </a:p>
        </p:txBody>
      </p:sp>
      <p:sp>
        <p:nvSpPr>
          <p:cNvPr name="TextBox 7" id="7"/>
          <p:cNvSpPr txBox="true"/>
          <p:nvPr/>
        </p:nvSpPr>
        <p:spPr>
          <a:xfrm rot="0">
            <a:off x="-377537" y="141605"/>
            <a:ext cx="5041553" cy="887095"/>
          </a:xfrm>
          <a:prstGeom prst="rect">
            <a:avLst/>
          </a:prstGeom>
        </p:spPr>
        <p:txBody>
          <a:bodyPr anchor="t" rtlCol="false" tIns="0" lIns="0" bIns="0" rIns="0">
            <a:spAutoFit/>
          </a:bodyPr>
          <a:lstStyle/>
          <a:p>
            <a:pPr algn="ctr" marL="1122679" indent="-561340" lvl="1">
              <a:lnSpc>
                <a:spcPts val="7279"/>
              </a:lnSpc>
              <a:buFont typeface="Arial"/>
              <a:buChar char="•"/>
            </a:pPr>
            <a:r>
              <a:rPr lang="en-US" sz="5199">
                <a:solidFill>
                  <a:srgbClr val="FFFFFF"/>
                </a:solidFill>
                <a:latin typeface="Open Sans Bold"/>
              </a:rPr>
              <a:t>EJERCICIO  6</a:t>
            </a:r>
          </a:p>
        </p:txBody>
      </p:sp>
    </p:spTree>
  </p:cSld>
  <p:clrMapOvr>
    <a:masterClrMapping/>
  </p:clrMapOvr>
</p:sld>
</file>

<file path=ppt/slides/slide38.xml><?xml version="1.0" encoding="utf-8"?>
<p:sld xmlns:p="http://schemas.openxmlformats.org/presentationml/2006/main" xmlns:a="http://schemas.openxmlformats.org/drawingml/2006/main">
  <p:cSld>
    <p:bg>
      <p:bgPr>
        <a:solidFill>
          <a:srgbClr val="058289"/>
        </a:solidFill>
      </p:bgPr>
    </p:bg>
    <p:spTree>
      <p:nvGrpSpPr>
        <p:cNvPr id="1" name=""/>
        <p:cNvGrpSpPr/>
        <p:nvPr/>
      </p:nvGrpSpPr>
      <p:grpSpPr>
        <a:xfrm>
          <a:off x="0" y="0"/>
          <a:ext cx="0" cy="0"/>
          <a:chOff x="0" y="0"/>
          <a:chExt cx="0" cy="0"/>
        </a:xfrm>
      </p:grpSpPr>
      <p:grpSp>
        <p:nvGrpSpPr>
          <p:cNvPr name="Group 2" id="2"/>
          <p:cNvGrpSpPr/>
          <p:nvPr/>
        </p:nvGrpSpPr>
        <p:grpSpPr>
          <a:xfrm rot="-5400000">
            <a:off x="7854822" y="-6562292"/>
            <a:ext cx="2191617" cy="18288000"/>
            <a:chOff x="0" y="0"/>
            <a:chExt cx="619276" cy="5167563"/>
          </a:xfrm>
        </p:grpSpPr>
        <p:sp>
          <p:nvSpPr>
            <p:cNvPr name="Freeform 3" id="3"/>
            <p:cNvSpPr/>
            <p:nvPr/>
          </p:nvSpPr>
          <p:spPr>
            <a:xfrm flipH="false" flipV="false" rot="0">
              <a:off x="0" y="0"/>
              <a:ext cx="619276" cy="5167563"/>
            </a:xfrm>
            <a:custGeom>
              <a:avLst/>
              <a:gdLst/>
              <a:ahLst/>
              <a:cxnLst/>
              <a:rect r="r" b="b" t="t" l="l"/>
              <a:pathLst>
                <a:path h="5167563" w="619276">
                  <a:moveTo>
                    <a:pt x="0" y="0"/>
                  </a:moveTo>
                  <a:lnTo>
                    <a:pt x="619276" y="0"/>
                  </a:lnTo>
                  <a:lnTo>
                    <a:pt x="619276" y="5167563"/>
                  </a:lnTo>
                  <a:lnTo>
                    <a:pt x="0" y="5167563"/>
                  </a:lnTo>
                  <a:close/>
                </a:path>
              </a:pathLst>
            </a:custGeom>
            <a:solidFill>
              <a:srgbClr val="000000"/>
            </a:solidFill>
          </p:spPr>
        </p:sp>
        <p:sp>
          <p:nvSpPr>
            <p:cNvPr name="TextBox 4" id="4"/>
            <p:cNvSpPr txBox="true"/>
            <p:nvPr/>
          </p:nvSpPr>
          <p:spPr>
            <a:xfrm>
              <a:off x="0" y="-38100"/>
              <a:ext cx="619276" cy="5205663"/>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2344363" y="1714933"/>
            <a:ext cx="13637374" cy="1552575"/>
          </a:xfrm>
          <a:prstGeom prst="rect">
            <a:avLst/>
          </a:prstGeom>
        </p:spPr>
        <p:txBody>
          <a:bodyPr anchor="t" rtlCol="false" tIns="0" lIns="0" bIns="0" rIns="0">
            <a:spAutoFit/>
          </a:bodyPr>
          <a:lstStyle/>
          <a:p>
            <a:pPr algn="ctr">
              <a:lnSpc>
                <a:spcPts val="12599"/>
              </a:lnSpc>
            </a:pPr>
            <a:r>
              <a:rPr lang="en-US" sz="9000">
                <a:solidFill>
                  <a:srgbClr val="FFFFFF"/>
                </a:solidFill>
                <a:latin typeface="Roboto Bold"/>
              </a:rPr>
              <a:t>Definicios del problema.</a:t>
            </a:r>
          </a:p>
        </p:txBody>
      </p:sp>
      <p:sp>
        <p:nvSpPr>
          <p:cNvPr name="TextBox 6" id="6"/>
          <p:cNvSpPr txBox="true"/>
          <p:nvPr/>
        </p:nvSpPr>
        <p:spPr>
          <a:xfrm rot="0">
            <a:off x="330750" y="5007943"/>
            <a:ext cx="17763881" cy="3493174"/>
          </a:xfrm>
          <a:prstGeom prst="rect">
            <a:avLst/>
          </a:prstGeom>
        </p:spPr>
        <p:txBody>
          <a:bodyPr anchor="t" rtlCol="false" tIns="0" lIns="0" bIns="0" rIns="0">
            <a:spAutoFit/>
          </a:bodyPr>
          <a:lstStyle/>
          <a:p>
            <a:pPr marL="874066" indent="-437033" lvl="1">
              <a:lnSpc>
                <a:spcPts val="5667"/>
              </a:lnSpc>
              <a:buFont typeface="Arial"/>
              <a:buChar char="•"/>
            </a:pPr>
            <a:r>
              <a:rPr lang="en-US" sz="4048">
                <a:solidFill>
                  <a:srgbClr val="000000"/>
                </a:solidFill>
                <a:latin typeface="Roboto Condensed Bold"/>
              </a:rPr>
              <a:t>Entrada de datos: Se requiere la tabla de verdad de n bits que contiene las combinaciones de entrada y sus salidas correspondientes.</a:t>
            </a:r>
          </a:p>
          <a:p>
            <a:pPr marL="874066" indent="-437033" lvl="1">
              <a:lnSpc>
                <a:spcPts val="5667"/>
              </a:lnSpc>
              <a:buFont typeface="Arial"/>
              <a:buChar char="•"/>
            </a:pPr>
            <a:r>
              <a:rPr lang="en-US" sz="4048">
                <a:solidFill>
                  <a:srgbClr val="000000"/>
                </a:solidFill>
                <a:latin typeface="Roboto Condensed Bold"/>
              </a:rPr>
              <a:t>Análisis de datos: Identifique las combinaciones de entrada que producen una salida de 1 y se utiliza esta información para construir la expresión booleana.</a:t>
            </a:r>
          </a:p>
          <a:p>
            <a:pPr>
              <a:lnSpc>
                <a:spcPts val="5107"/>
              </a:lnSpc>
              <a:spcBef>
                <a:spcPct val="0"/>
              </a:spcBef>
            </a:pPr>
          </a:p>
        </p:txBody>
      </p:sp>
    </p:spTree>
  </p:cSld>
  <p:clrMapOvr>
    <a:masterClrMapping/>
  </p:clrMapOvr>
</p:sld>
</file>

<file path=ppt/slides/slide39.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5400000">
            <a:off x="8351648" y="-8801100"/>
            <a:ext cx="1584703" cy="18288000"/>
            <a:chOff x="0" y="0"/>
            <a:chExt cx="447783" cy="5167563"/>
          </a:xfrm>
        </p:grpSpPr>
        <p:sp>
          <p:nvSpPr>
            <p:cNvPr name="Freeform 3" id="3"/>
            <p:cNvSpPr/>
            <p:nvPr/>
          </p:nvSpPr>
          <p:spPr>
            <a:xfrm flipH="false" flipV="false" rot="0">
              <a:off x="0" y="0"/>
              <a:ext cx="447783" cy="5167563"/>
            </a:xfrm>
            <a:custGeom>
              <a:avLst/>
              <a:gdLst/>
              <a:ahLst/>
              <a:cxnLst/>
              <a:rect r="r" b="b" t="t" l="l"/>
              <a:pathLst>
                <a:path h="5167563" w="447783">
                  <a:moveTo>
                    <a:pt x="0" y="0"/>
                  </a:moveTo>
                  <a:lnTo>
                    <a:pt x="447783" y="0"/>
                  </a:lnTo>
                  <a:lnTo>
                    <a:pt x="447783" y="5167563"/>
                  </a:lnTo>
                  <a:lnTo>
                    <a:pt x="0" y="5167563"/>
                  </a:lnTo>
                  <a:close/>
                </a:path>
              </a:pathLst>
            </a:custGeom>
            <a:solidFill>
              <a:srgbClr val="058289"/>
            </a:solidFill>
          </p:spPr>
        </p:sp>
        <p:sp>
          <p:nvSpPr>
            <p:cNvPr name="TextBox 4" id="4"/>
            <p:cNvSpPr txBox="true"/>
            <p:nvPr/>
          </p:nvSpPr>
          <p:spPr>
            <a:xfrm>
              <a:off x="0" y="-38100"/>
              <a:ext cx="447783" cy="5205663"/>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2325313" y="-180975"/>
            <a:ext cx="13637374" cy="1552575"/>
          </a:xfrm>
          <a:prstGeom prst="rect">
            <a:avLst/>
          </a:prstGeom>
        </p:spPr>
        <p:txBody>
          <a:bodyPr anchor="t" rtlCol="false" tIns="0" lIns="0" bIns="0" rIns="0">
            <a:spAutoFit/>
          </a:bodyPr>
          <a:lstStyle/>
          <a:p>
            <a:pPr algn="ctr">
              <a:lnSpc>
                <a:spcPts val="12599"/>
              </a:lnSpc>
            </a:pPr>
            <a:r>
              <a:rPr lang="en-US" sz="9000">
                <a:solidFill>
                  <a:srgbClr val="FFFFFF"/>
                </a:solidFill>
                <a:latin typeface="Roboto Bold"/>
              </a:rPr>
              <a:t>Diseño de la solución.</a:t>
            </a:r>
          </a:p>
        </p:txBody>
      </p:sp>
      <p:sp>
        <p:nvSpPr>
          <p:cNvPr name="TextBox 6" id="6"/>
          <p:cNvSpPr txBox="true"/>
          <p:nvPr/>
        </p:nvSpPr>
        <p:spPr>
          <a:xfrm rot="0">
            <a:off x="2753377" y="4392542"/>
            <a:ext cx="13209310" cy="4505042"/>
          </a:xfrm>
          <a:prstGeom prst="rect">
            <a:avLst/>
          </a:prstGeom>
        </p:spPr>
        <p:txBody>
          <a:bodyPr anchor="t" rtlCol="false" tIns="0" lIns="0" bIns="0" rIns="0">
            <a:spAutoFit/>
          </a:bodyPr>
          <a:lstStyle/>
          <a:p>
            <a:pPr algn="just" marL="692717" indent="-346359" lvl="1">
              <a:lnSpc>
                <a:spcPts val="4491"/>
              </a:lnSpc>
              <a:buFont typeface="Arial"/>
              <a:buChar char="•"/>
            </a:pPr>
            <a:r>
              <a:rPr lang="en-US" sz="3208">
                <a:solidFill>
                  <a:srgbClr val="000000"/>
                </a:solidFill>
                <a:latin typeface="Open Sans"/>
              </a:rPr>
              <a:t>Inicio</a:t>
            </a:r>
          </a:p>
          <a:p>
            <a:pPr algn="just" marL="692717" indent="-346359" lvl="1">
              <a:lnSpc>
                <a:spcPts val="4491"/>
              </a:lnSpc>
              <a:buFont typeface="Arial"/>
              <a:buChar char="•"/>
            </a:pPr>
            <a:r>
              <a:rPr lang="en-US" sz="3208">
                <a:solidFill>
                  <a:srgbClr val="000000"/>
                </a:solidFill>
                <a:latin typeface="Open Sans"/>
              </a:rPr>
              <a:t>Ingresar la cantidad de bits (numBits):</a:t>
            </a:r>
          </a:p>
          <a:p>
            <a:pPr algn="just" marL="692717" indent="-346359" lvl="1">
              <a:lnSpc>
                <a:spcPts val="4491"/>
              </a:lnSpc>
              <a:spcBef>
                <a:spcPct val="0"/>
              </a:spcBef>
              <a:buFont typeface="Arial"/>
              <a:buChar char="•"/>
            </a:pPr>
            <a:r>
              <a:rPr lang="en-US" sz="3208">
                <a:solidFill>
                  <a:srgbClr val="000000"/>
                </a:solidFill>
                <a:latin typeface="Open Sans"/>
              </a:rPr>
              <a:t>Inicializar el arreglo de letras (letras):</a:t>
            </a:r>
          </a:p>
          <a:p>
            <a:pPr algn="just" marL="692717" indent="-346359" lvl="1">
              <a:lnSpc>
                <a:spcPts val="4491"/>
              </a:lnSpc>
              <a:spcBef>
                <a:spcPct val="0"/>
              </a:spcBef>
              <a:buFont typeface="Arial"/>
              <a:buChar char="•"/>
            </a:pPr>
            <a:r>
              <a:rPr lang="en-US" sz="3208" strike="noStrike" u="none">
                <a:solidFill>
                  <a:srgbClr val="000000"/>
                </a:solidFill>
                <a:latin typeface="Open Sans"/>
              </a:rPr>
              <a:t>Calcular el total de combinaciones posibles (totalCombinaciones):.</a:t>
            </a:r>
          </a:p>
          <a:p>
            <a:pPr algn="just" marL="692717" indent="-346359" lvl="1">
              <a:lnSpc>
                <a:spcPts val="4491"/>
              </a:lnSpc>
              <a:spcBef>
                <a:spcPct val="0"/>
              </a:spcBef>
              <a:buFont typeface="Arial"/>
              <a:buChar char="•"/>
            </a:pPr>
            <a:r>
              <a:rPr lang="en-US" sz="3208" strike="noStrike" u="none">
                <a:solidFill>
                  <a:srgbClr val="000000"/>
                </a:solidFill>
                <a:latin typeface="Open Sans"/>
              </a:rPr>
              <a:t>Mostrar la tabla de verdad:</a:t>
            </a:r>
          </a:p>
          <a:p>
            <a:pPr algn="just" marL="692717" indent="-346359" lvl="1">
              <a:lnSpc>
                <a:spcPts val="4491"/>
              </a:lnSpc>
              <a:spcBef>
                <a:spcPct val="0"/>
              </a:spcBef>
              <a:buFont typeface="Arial"/>
              <a:buChar char="•"/>
            </a:pPr>
            <a:r>
              <a:rPr lang="en-US" sz="3208" strike="noStrike" u="none">
                <a:solidFill>
                  <a:srgbClr val="000000"/>
                </a:solidFill>
                <a:latin typeface="Open Sans"/>
              </a:rPr>
              <a:t>Generar expresiones booleanas para las filas con valor de salida 1</a:t>
            </a:r>
          </a:p>
          <a:p>
            <a:pPr algn="just" marL="692717" indent="-346359" lvl="1">
              <a:lnSpc>
                <a:spcPts val="4491"/>
              </a:lnSpc>
              <a:spcBef>
                <a:spcPct val="0"/>
              </a:spcBef>
              <a:buFont typeface="Arial"/>
              <a:buChar char="•"/>
            </a:pPr>
            <a:r>
              <a:rPr lang="en-US" sz="3208" strike="noStrike" u="none">
                <a:solidFill>
                  <a:srgbClr val="000000"/>
                </a:solidFill>
                <a:latin typeface="Open Sans"/>
              </a:rPr>
              <a:t>Fin</a:t>
            </a:r>
          </a:p>
          <a:p>
            <a:pPr algn="just" marL="0" indent="0" lvl="0">
              <a:lnSpc>
                <a:spcPts val="4491"/>
              </a:lnSpc>
              <a:spcBef>
                <a:spcPct val="0"/>
              </a:spcBef>
            </a:pPr>
          </a:p>
        </p:txBody>
      </p:sp>
      <p:sp>
        <p:nvSpPr>
          <p:cNvPr name="TextBox 7" id="7"/>
          <p:cNvSpPr txBox="true"/>
          <p:nvPr/>
        </p:nvSpPr>
        <p:spPr>
          <a:xfrm rot="0">
            <a:off x="3065434" y="3359132"/>
            <a:ext cx="2094756" cy="580278"/>
          </a:xfrm>
          <a:prstGeom prst="rect">
            <a:avLst/>
          </a:prstGeom>
        </p:spPr>
        <p:txBody>
          <a:bodyPr anchor="t" rtlCol="false" tIns="0" lIns="0" bIns="0" rIns="0">
            <a:spAutoFit/>
          </a:bodyPr>
          <a:lstStyle/>
          <a:p>
            <a:pPr algn="ctr" marL="0" indent="0" lvl="0">
              <a:lnSpc>
                <a:spcPts val="4759"/>
              </a:lnSpc>
              <a:spcBef>
                <a:spcPct val="0"/>
              </a:spcBef>
            </a:pPr>
            <a:r>
              <a:rPr lang="en-US" sz="3399">
                <a:solidFill>
                  <a:srgbClr val="000000"/>
                </a:solidFill>
                <a:latin typeface="Open Sans"/>
              </a:rPr>
              <a:t>Algoritmo:</a:t>
            </a:r>
          </a:p>
        </p:txBody>
      </p:sp>
    </p:spTree>
  </p:cSld>
  <p:clrMapOvr>
    <a:masterClrMapping/>
  </p:clrMapOvr>
</p:sld>
</file>

<file path=ppt/slides/slide4.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2700000">
            <a:off x="15990713" y="1860459"/>
            <a:ext cx="6566081" cy="6566081"/>
            <a:chOff x="0" y="0"/>
            <a:chExt cx="1913890" cy="1913890"/>
          </a:xfrm>
        </p:grpSpPr>
        <p:sp>
          <p:nvSpPr>
            <p:cNvPr name="Freeform 3" id="3"/>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058289"/>
            </a:solidFill>
          </p:spPr>
        </p:sp>
      </p:grpSp>
      <p:grpSp>
        <p:nvGrpSpPr>
          <p:cNvPr name="Group 4" id="4"/>
          <p:cNvGrpSpPr/>
          <p:nvPr/>
        </p:nvGrpSpPr>
        <p:grpSpPr>
          <a:xfrm rot="2700000">
            <a:off x="16851623" y="2240871"/>
            <a:ext cx="5852880" cy="5852880"/>
            <a:chOff x="0" y="0"/>
            <a:chExt cx="1913890" cy="1913890"/>
          </a:xfrm>
        </p:grpSpPr>
        <p:sp>
          <p:nvSpPr>
            <p:cNvPr name="Freeform 5" id="5"/>
            <p:cNvSpPr/>
            <p:nvPr/>
          </p:nvSpPr>
          <p:spPr>
            <a:xfrm flipH="false" flipV="false" rot="0">
              <a:off x="0" y="0"/>
              <a:ext cx="1913890" cy="1913890"/>
            </a:xfrm>
            <a:custGeom>
              <a:avLst/>
              <a:gdLst/>
              <a:ahLst/>
              <a:cxnLst/>
              <a:rect r="r" b="b" t="t" l="l"/>
              <a:pathLst>
                <a:path h="1913890" w="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FAFCFC"/>
            </a:solidFill>
          </p:spPr>
        </p:sp>
      </p:grpSp>
      <p:grpSp>
        <p:nvGrpSpPr>
          <p:cNvPr name="Group 6" id="6"/>
          <p:cNvGrpSpPr/>
          <p:nvPr/>
        </p:nvGrpSpPr>
        <p:grpSpPr>
          <a:xfrm rot="2700000">
            <a:off x="11143419" y="9108341"/>
            <a:ext cx="6164339" cy="6164339"/>
            <a:chOff x="0" y="0"/>
            <a:chExt cx="1913890" cy="1913890"/>
          </a:xfrm>
        </p:grpSpPr>
        <p:sp>
          <p:nvSpPr>
            <p:cNvPr name="Freeform 7" id="7"/>
            <p:cNvSpPr/>
            <p:nvPr/>
          </p:nvSpPr>
          <p:spPr>
            <a:xfrm flipH="false" flipV="false" rot="0">
              <a:off x="0" y="0"/>
              <a:ext cx="1913890" cy="1913890"/>
            </a:xfrm>
            <a:custGeom>
              <a:avLst/>
              <a:gdLst/>
              <a:ahLst/>
              <a:cxnLst/>
              <a:rect r="r" b="b" t="t" l="l"/>
              <a:pathLst>
                <a:path h="1913890" w="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7A8694"/>
            </a:solidFill>
          </p:spPr>
        </p:sp>
      </p:grpSp>
      <p:grpSp>
        <p:nvGrpSpPr>
          <p:cNvPr name="Group 8" id="8"/>
          <p:cNvGrpSpPr/>
          <p:nvPr/>
        </p:nvGrpSpPr>
        <p:grpSpPr>
          <a:xfrm rot="2700000">
            <a:off x="11832738" y="-5193115"/>
            <a:ext cx="6164339" cy="6164339"/>
            <a:chOff x="0" y="0"/>
            <a:chExt cx="1913890" cy="1913890"/>
          </a:xfrm>
        </p:grpSpPr>
        <p:sp>
          <p:nvSpPr>
            <p:cNvPr name="Freeform 9" id="9"/>
            <p:cNvSpPr/>
            <p:nvPr/>
          </p:nvSpPr>
          <p:spPr>
            <a:xfrm flipH="false" flipV="false" rot="0">
              <a:off x="0" y="0"/>
              <a:ext cx="1913890" cy="1913890"/>
            </a:xfrm>
            <a:custGeom>
              <a:avLst/>
              <a:gdLst/>
              <a:ahLst/>
              <a:cxnLst/>
              <a:rect r="r" b="b" t="t" l="l"/>
              <a:pathLst>
                <a:path h="1913890" w="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7A8694"/>
            </a:solidFill>
          </p:spPr>
        </p:sp>
      </p:grpSp>
      <p:sp>
        <p:nvSpPr>
          <p:cNvPr name="TextBox 10" id="10"/>
          <p:cNvSpPr txBox="true"/>
          <p:nvPr/>
        </p:nvSpPr>
        <p:spPr>
          <a:xfrm rot="0">
            <a:off x="1534296" y="2276475"/>
            <a:ext cx="14805526" cy="1190625"/>
          </a:xfrm>
          <a:prstGeom prst="rect">
            <a:avLst/>
          </a:prstGeom>
        </p:spPr>
        <p:txBody>
          <a:bodyPr anchor="t" rtlCol="false" tIns="0" lIns="0" bIns="0" rIns="0">
            <a:spAutoFit/>
          </a:bodyPr>
          <a:lstStyle/>
          <a:p>
            <a:pPr algn="ctr">
              <a:lnSpc>
                <a:spcPts val="8400"/>
              </a:lnSpc>
            </a:pPr>
            <a:r>
              <a:rPr lang="en-US" sz="8000" spc="400">
                <a:solidFill>
                  <a:srgbClr val="238A8F"/>
                </a:solidFill>
                <a:latin typeface="Poppins Ultra-Bold"/>
              </a:rPr>
              <a:t>OBJETIVO.</a:t>
            </a:r>
          </a:p>
        </p:txBody>
      </p:sp>
      <p:sp>
        <p:nvSpPr>
          <p:cNvPr name="TextBox 11" id="11"/>
          <p:cNvSpPr txBox="true"/>
          <p:nvPr/>
        </p:nvSpPr>
        <p:spPr>
          <a:xfrm rot="0">
            <a:off x="2677217" y="3829768"/>
            <a:ext cx="12519684" cy="4668647"/>
          </a:xfrm>
          <a:prstGeom prst="rect">
            <a:avLst/>
          </a:prstGeom>
        </p:spPr>
        <p:txBody>
          <a:bodyPr anchor="t" rtlCol="false" tIns="0" lIns="0" bIns="0" rIns="0">
            <a:spAutoFit/>
          </a:bodyPr>
          <a:lstStyle/>
          <a:p>
            <a:pPr algn="ctr">
              <a:lnSpc>
                <a:spcPts val="5253"/>
              </a:lnSpc>
            </a:pPr>
            <a:r>
              <a:rPr lang="en-US" sz="3699" spc="118">
                <a:solidFill>
                  <a:srgbClr val="000000"/>
                </a:solidFill>
                <a:latin typeface="Arimo Bold"/>
              </a:rPr>
              <a:t>Implementar funciones matemáticas relevantes dentro de la ingeniería en tecnologías de la información y comunicaciones para desarrollar en los estudiantes su capacidad de comprensión, análisis y solución de problemas ingenieriles utilizando metodologías y herramientas de desarrollo de software estandarizadas.</a:t>
            </a:r>
          </a:p>
        </p:txBody>
      </p:sp>
      <p:grpSp>
        <p:nvGrpSpPr>
          <p:cNvPr name="Group 12" id="12"/>
          <p:cNvGrpSpPr/>
          <p:nvPr/>
        </p:nvGrpSpPr>
        <p:grpSpPr>
          <a:xfrm rot="5400000">
            <a:off x="-1309" y="1309"/>
            <a:ext cx="1635964" cy="1633346"/>
            <a:chOff x="0" y="0"/>
            <a:chExt cx="6350000" cy="6339840"/>
          </a:xfrm>
        </p:grpSpPr>
        <p:sp>
          <p:nvSpPr>
            <p:cNvPr name="Freeform 13" id="13"/>
            <p:cNvSpPr/>
            <p:nvPr/>
          </p:nvSpPr>
          <p:spPr>
            <a:xfrm flipH="false" flipV="false" rot="0">
              <a:off x="0" y="0"/>
              <a:ext cx="6350000" cy="6339840"/>
            </a:xfrm>
            <a:custGeom>
              <a:avLst/>
              <a:gdLst/>
              <a:ahLst/>
              <a:cxnLst/>
              <a:rect r="r" b="b" t="t" l="l"/>
              <a:pathLst>
                <a:path h="6339840" w="6350000">
                  <a:moveTo>
                    <a:pt x="6350000" y="6339840"/>
                  </a:moveTo>
                  <a:lnTo>
                    <a:pt x="0" y="6339840"/>
                  </a:lnTo>
                  <a:lnTo>
                    <a:pt x="0" y="0"/>
                  </a:lnTo>
                  <a:lnTo>
                    <a:pt x="6350000" y="6339840"/>
                  </a:lnTo>
                  <a:close/>
                </a:path>
              </a:pathLst>
            </a:custGeom>
            <a:solidFill>
              <a:srgbClr val="058289"/>
            </a:solidFill>
          </p:spPr>
        </p:sp>
      </p:grpSp>
    </p:spTree>
  </p:cSld>
  <p:clrMapOvr>
    <a:masterClrMapping/>
  </p:clrMapOvr>
</p:sld>
</file>

<file path=ppt/slides/slide4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86131" y="1913661"/>
            <a:ext cx="2429662" cy="1495227"/>
            <a:chOff x="0" y="0"/>
            <a:chExt cx="1573234" cy="968177"/>
          </a:xfrm>
        </p:grpSpPr>
        <p:sp>
          <p:nvSpPr>
            <p:cNvPr name="Freeform 3" id="3"/>
            <p:cNvSpPr/>
            <p:nvPr/>
          </p:nvSpPr>
          <p:spPr>
            <a:xfrm flipH="false" flipV="false" rot="0">
              <a:off x="0" y="0"/>
              <a:ext cx="1573234" cy="968177"/>
            </a:xfrm>
            <a:custGeom>
              <a:avLst/>
              <a:gdLst/>
              <a:ahLst/>
              <a:cxnLst/>
              <a:rect r="r" b="b" t="t" l="l"/>
              <a:pathLst>
                <a:path h="968177" w="1573234">
                  <a:moveTo>
                    <a:pt x="1573234" y="484088"/>
                  </a:moveTo>
                  <a:lnTo>
                    <a:pt x="1166834" y="0"/>
                  </a:lnTo>
                  <a:lnTo>
                    <a:pt x="1166834" y="203200"/>
                  </a:lnTo>
                  <a:lnTo>
                    <a:pt x="0" y="203200"/>
                  </a:lnTo>
                  <a:lnTo>
                    <a:pt x="0" y="764977"/>
                  </a:lnTo>
                  <a:lnTo>
                    <a:pt x="1166834" y="764977"/>
                  </a:lnTo>
                  <a:lnTo>
                    <a:pt x="1166834" y="968177"/>
                  </a:lnTo>
                  <a:lnTo>
                    <a:pt x="1573234" y="484088"/>
                  </a:lnTo>
                  <a:close/>
                </a:path>
              </a:pathLst>
            </a:custGeom>
            <a:solidFill>
              <a:srgbClr val="058289"/>
            </a:solidFill>
          </p:spPr>
        </p:sp>
        <p:sp>
          <p:nvSpPr>
            <p:cNvPr name="TextBox 4" id="4"/>
            <p:cNvSpPr txBox="true"/>
            <p:nvPr/>
          </p:nvSpPr>
          <p:spPr>
            <a:xfrm>
              <a:off x="0" y="127000"/>
              <a:ext cx="1471634" cy="637977"/>
            </a:xfrm>
            <a:prstGeom prst="rect">
              <a:avLst/>
            </a:prstGeom>
          </p:spPr>
          <p:txBody>
            <a:bodyPr anchor="ctr" rtlCol="false" tIns="190500" lIns="190500" bIns="190500" rIns="190500"/>
            <a:lstStyle/>
            <a:p>
              <a:pPr algn="ctr">
                <a:lnSpc>
                  <a:spcPts val="4200"/>
                </a:lnSpc>
              </a:pPr>
              <a:r>
                <a:rPr lang="en-US" sz="3000" spc="150">
                  <a:solidFill>
                    <a:srgbClr val="FFFFFF"/>
                  </a:solidFill>
                  <a:latin typeface="Roboto Bold"/>
                </a:rPr>
                <a:t>1.</a:t>
              </a:r>
            </a:p>
          </p:txBody>
        </p:sp>
      </p:grpSp>
      <p:grpSp>
        <p:nvGrpSpPr>
          <p:cNvPr name="Group 5" id="5"/>
          <p:cNvGrpSpPr/>
          <p:nvPr/>
        </p:nvGrpSpPr>
        <p:grpSpPr>
          <a:xfrm rot="0">
            <a:off x="-186131" y="3973303"/>
            <a:ext cx="2429662" cy="1485702"/>
            <a:chOff x="0" y="0"/>
            <a:chExt cx="1573234" cy="962009"/>
          </a:xfrm>
        </p:grpSpPr>
        <p:sp>
          <p:nvSpPr>
            <p:cNvPr name="Freeform 6" id="6"/>
            <p:cNvSpPr/>
            <p:nvPr/>
          </p:nvSpPr>
          <p:spPr>
            <a:xfrm flipH="false" flipV="false" rot="0">
              <a:off x="0" y="0"/>
              <a:ext cx="1573234" cy="962009"/>
            </a:xfrm>
            <a:custGeom>
              <a:avLst/>
              <a:gdLst/>
              <a:ahLst/>
              <a:cxnLst/>
              <a:rect r="r" b="b" t="t" l="l"/>
              <a:pathLst>
                <a:path h="962009" w="1573234">
                  <a:moveTo>
                    <a:pt x="1573234" y="481005"/>
                  </a:moveTo>
                  <a:lnTo>
                    <a:pt x="1166834" y="0"/>
                  </a:lnTo>
                  <a:lnTo>
                    <a:pt x="1166834" y="203200"/>
                  </a:lnTo>
                  <a:lnTo>
                    <a:pt x="0" y="203200"/>
                  </a:lnTo>
                  <a:lnTo>
                    <a:pt x="0" y="758809"/>
                  </a:lnTo>
                  <a:lnTo>
                    <a:pt x="1166834" y="758809"/>
                  </a:lnTo>
                  <a:lnTo>
                    <a:pt x="1166834" y="962009"/>
                  </a:lnTo>
                  <a:lnTo>
                    <a:pt x="1573234" y="481005"/>
                  </a:lnTo>
                  <a:close/>
                </a:path>
              </a:pathLst>
            </a:custGeom>
            <a:solidFill>
              <a:srgbClr val="058289"/>
            </a:solidFill>
          </p:spPr>
        </p:sp>
        <p:sp>
          <p:nvSpPr>
            <p:cNvPr name="TextBox 7" id="7"/>
            <p:cNvSpPr txBox="true"/>
            <p:nvPr/>
          </p:nvSpPr>
          <p:spPr>
            <a:xfrm>
              <a:off x="0" y="136525"/>
              <a:ext cx="1471634" cy="622284"/>
            </a:xfrm>
            <a:prstGeom prst="rect">
              <a:avLst/>
            </a:prstGeom>
          </p:spPr>
          <p:txBody>
            <a:bodyPr anchor="ctr" rtlCol="false" tIns="190500" lIns="190500" bIns="190500" rIns="190500"/>
            <a:lstStyle/>
            <a:p>
              <a:pPr algn="ctr">
                <a:lnSpc>
                  <a:spcPts val="4199"/>
                </a:lnSpc>
              </a:pPr>
              <a:r>
                <a:rPr lang="en-US" sz="2999" spc="149">
                  <a:solidFill>
                    <a:srgbClr val="FFFFFF"/>
                  </a:solidFill>
                  <a:latin typeface="Roboto Bold"/>
                </a:rPr>
                <a:t>2.</a:t>
              </a:r>
            </a:p>
          </p:txBody>
        </p:sp>
      </p:grpSp>
      <p:grpSp>
        <p:nvGrpSpPr>
          <p:cNvPr name="Group 8" id="8"/>
          <p:cNvGrpSpPr/>
          <p:nvPr/>
        </p:nvGrpSpPr>
        <p:grpSpPr>
          <a:xfrm rot="0">
            <a:off x="-186131" y="6030703"/>
            <a:ext cx="2429662" cy="1391903"/>
            <a:chOff x="0" y="0"/>
            <a:chExt cx="1573234" cy="901273"/>
          </a:xfrm>
        </p:grpSpPr>
        <p:sp>
          <p:nvSpPr>
            <p:cNvPr name="Freeform 9" id="9"/>
            <p:cNvSpPr/>
            <p:nvPr/>
          </p:nvSpPr>
          <p:spPr>
            <a:xfrm flipH="false" flipV="false" rot="0">
              <a:off x="0" y="0"/>
              <a:ext cx="1573234" cy="901273"/>
            </a:xfrm>
            <a:custGeom>
              <a:avLst/>
              <a:gdLst/>
              <a:ahLst/>
              <a:cxnLst/>
              <a:rect r="r" b="b" t="t" l="l"/>
              <a:pathLst>
                <a:path h="901273" w="1573234">
                  <a:moveTo>
                    <a:pt x="1573234" y="450637"/>
                  </a:moveTo>
                  <a:lnTo>
                    <a:pt x="1166834" y="0"/>
                  </a:lnTo>
                  <a:lnTo>
                    <a:pt x="1166834" y="203200"/>
                  </a:lnTo>
                  <a:lnTo>
                    <a:pt x="0" y="203200"/>
                  </a:lnTo>
                  <a:lnTo>
                    <a:pt x="0" y="698073"/>
                  </a:lnTo>
                  <a:lnTo>
                    <a:pt x="1166834" y="698073"/>
                  </a:lnTo>
                  <a:lnTo>
                    <a:pt x="1166834" y="901273"/>
                  </a:lnTo>
                  <a:lnTo>
                    <a:pt x="1573234" y="450637"/>
                  </a:lnTo>
                  <a:close/>
                </a:path>
              </a:pathLst>
            </a:custGeom>
            <a:solidFill>
              <a:srgbClr val="058289"/>
            </a:solidFill>
          </p:spPr>
        </p:sp>
        <p:sp>
          <p:nvSpPr>
            <p:cNvPr name="TextBox 10" id="10"/>
            <p:cNvSpPr txBox="true"/>
            <p:nvPr/>
          </p:nvSpPr>
          <p:spPr>
            <a:xfrm>
              <a:off x="0" y="155575"/>
              <a:ext cx="1471634" cy="542498"/>
            </a:xfrm>
            <a:prstGeom prst="rect">
              <a:avLst/>
            </a:prstGeom>
          </p:spPr>
          <p:txBody>
            <a:bodyPr anchor="ctr" rtlCol="false" tIns="190500" lIns="190500" bIns="190500" rIns="190500"/>
            <a:lstStyle/>
            <a:p>
              <a:pPr algn="ctr">
                <a:lnSpc>
                  <a:spcPts val="3499"/>
                </a:lnSpc>
              </a:pPr>
              <a:r>
                <a:rPr lang="en-US" sz="2499" spc="124">
                  <a:solidFill>
                    <a:srgbClr val="FFFFFF"/>
                  </a:solidFill>
                  <a:latin typeface="Roboto Bold"/>
                </a:rPr>
                <a:t>3.</a:t>
              </a:r>
            </a:p>
          </p:txBody>
        </p:sp>
      </p:grpSp>
      <p:grpSp>
        <p:nvGrpSpPr>
          <p:cNvPr name="Group 11" id="11"/>
          <p:cNvGrpSpPr/>
          <p:nvPr/>
        </p:nvGrpSpPr>
        <p:grpSpPr>
          <a:xfrm rot="-5400000">
            <a:off x="8660554" y="-8598746"/>
            <a:ext cx="966892" cy="18288000"/>
            <a:chOff x="0" y="0"/>
            <a:chExt cx="273210" cy="5167563"/>
          </a:xfrm>
        </p:grpSpPr>
        <p:sp>
          <p:nvSpPr>
            <p:cNvPr name="Freeform 12" id="12"/>
            <p:cNvSpPr/>
            <p:nvPr/>
          </p:nvSpPr>
          <p:spPr>
            <a:xfrm flipH="false" flipV="false" rot="0">
              <a:off x="0" y="0"/>
              <a:ext cx="273211" cy="5167563"/>
            </a:xfrm>
            <a:custGeom>
              <a:avLst/>
              <a:gdLst/>
              <a:ahLst/>
              <a:cxnLst/>
              <a:rect r="r" b="b" t="t" l="l"/>
              <a:pathLst>
                <a:path h="5167563" w="273211">
                  <a:moveTo>
                    <a:pt x="0" y="0"/>
                  </a:moveTo>
                  <a:lnTo>
                    <a:pt x="273211" y="0"/>
                  </a:lnTo>
                  <a:lnTo>
                    <a:pt x="273211" y="5167563"/>
                  </a:lnTo>
                  <a:lnTo>
                    <a:pt x="0" y="5167563"/>
                  </a:lnTo>
                  <a:close/>
                </a:path>
              </a:pathLst>
            </a:custGeom>
            <a:solidFill>
              <a:srgbClr val="058289"/>
            </a:solidFill>
          </p:spPr>
        </p:sp>
        <p:sp>
          <p:nvSpPr>
            <p:cNvPr name="TextBox 13" id="13"/>
            <p:cNvSpPr txBox="true"/>
            <p:nvPr/>
          </p:nvSpPr>
          <p:spPr>
            <a:xfrm>
              <a:off x="0" y="-38100"/>
              <a:ext cx="273210" cy="5205663"/>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186131" y="7994069"/>
            <a:ext cx="2429662" cy="1391903"/>
            <a:chOff x="0" y="0"/>
            <a:chExt cx="1573234" cy="901273"/>
          </a:xfrm>
        </p:grpSpPr>
        <p:sp>
          <p:nvSpPr>
            <p:cNvPr name="Freeform 15" id="15"/>
            <p:cNvSpPr/>
            <p:nvPr/>
          </p:nvSpPr>
          <p:spPr>
            <a:xfrm flipH="false" flipV="false" rot="0">
              <a:off x="0" y="0"/>
              <a:ext cx="1573234" cy="901273"/>
            </a:xfrm>
            <a:custGeom>
              <a:avLst/>
              <a:gdLst/>
              <a:ahLst/>
              <a:cxnLst/>
              <a:rect r="r" b="b" t="t" l="l"/>
              <a:pathLst>
                <a:path h="901273" w="1573234">
                  <a:moveTo>
                    <a:pt x="1573234" y="450637"/>
                  </a:moveTo>
                  <a:lnTo>
                    <a:pt x="1166834" y="0"/>
                  </a:lnTo>
                  <a:lnTo>
                    <a:pt x="1166834" y="203200"/>
                  </a:lnTo>
                  <a:lnTo>
                    <a:pt x="0" y="203200"/>
                  </a:lnTo>
                  <a:lnTo>
                    <a:pt x="0" y="698073"/>
                  </a:lnTo>
                  <a:lnTo>
                    <a:pt x="1166834" y="698073"/>
                  </a:lnTo>
                  <a:lnTo>
                    <a:pt x="1166834" y="901273"/>
                  </a:lnTo>
                  <a:lnTo>
                    <a:pt x="1573234" y="450637"/>
                  </a:lnTo>
                  <a:close/>
                </a:path>
              </a:pathLst>
            </a:custGeom>
            <a:solidFill>
              <a:srgbClr val="058289"/>
            </a:solidFill>
          </p:spPr>
        </p:sp>
        <p:sp>
          <p:nvSpPr>
            <p:cNvPr name="TextBox 16" id="16"/>
            <p:cNvSpPr txBox="true"/>
            <p:nvPr/>
          </p:nvSpPr>
          <p:spPr>
            <a:xfrm>
              <a:off x="0" y="155575"/>
              <a:ext cx="1471634" cy="542498"/>
            </a:xfrm>
            <a:prstGeom prst="rect">
              <a:avLst/>
            </a:prstGeom>
          </p:spPr>
          <p:txBody>
            <a:bodyPr anchor="ctr" rtlCol="false" tIns="190500" lIns="190500" bIns="190500" rIns="190500"/>
            <a:lstStyle/>
            <a:p>
              <a:pPr algn="ctr">
                <a:lnSpc>
                  <a:spcPts val="3499"/>
                </a:lnSpc>
              </a:pPr>
              <a:r>
                <a:rPr lang="en-US" sz="2499" spc="124">
                  <a:solidFill>
                    <a:srgbClr val="FFFFFF"/>
                  </a:solidFill>
                  <a:latin typeface="Roboto Bold"/>
                </a:rPr>
                <a:t>4.</a:t>
              </a:r>
            </a:p>
          </p:txBody>
        </p:sp>
      </p:grpSp>
      <p:sp>
        <p:nvSpPr>
          <p:cNvPr name="Freeform 17" id="17"/>
          <p:cNvSpPr/>
          <p:nvPr/>
        </p:nvSpPr>
        <p:spPr>
          <a:xfrm flipH="false" flipV="false" rot="0">
            <a:off x="8049191" y="1764065"/>
            <a:ext cx="10238809" cy="7621907"/>
          </a:xfrm>
          <a:custGeom>
            <a:avLst/>
            <a:gdLst/>
            <a:ahLst/>
            <a:cxnLst/>
            <a:rect r="r" b="b" t="t" l="l"/>
            <a:pathLst>
              <a:path h="7621907" w="10238809">
                <a:moveTo>
                  <a:pt x="0" y="0"/>
                </a:moveTo>
                <a:lnTo>
                  <a:pt x="10238809" y="0"/>
                </a:lnTo>
                <a:lnTo>
                  <a:pt x="10238809" y="7621907"/>
                </a:lnTo>
                <a:lnTo>
                  <a:pt x="0" y="7621907"/>
                </a:lnTo>
                <a:lnTo>
                  <a:pt x="0" y="0"/>
                </a:lnTo>
                <a:close/>
              </a:path>
            </a:pathLst>
          </a:custGeom>
          <a:blipFill>
            <a:blip r:embed="rId2"/>
            <a:stretch>
              <a:fillRect l="0" t="0" r="0" b="0"/>
            </a:stretch>
          </a:blipFill>
        </p:spPr>
      </p:sp>
      <p:sp>
        <p:nvSpPr>
          <p:cNvPr name="TextBox 18" id="18"/>
          <p:cNvSpPr txBox="true"/>
          <p:nvPr/>
        </p:nvSpPr>
        <p:spPr>
          <a:xfrm rot="0">
            <a:off x="2325313" y="-321521"/>
            <a:ext cx="13637374" cy="1552575"/>
          </a:xfrm>
          <a:prstGeom prst="rect">
            <a:avLst/>
          </a:prstGeom>
        </p:spPr>
        <p:txBody>
          <a:bodyPr anchor="t" rtlCol="false" tIns="0" lIns="0" bIns="0" rIns="0">
            <a:spAutoFit/>
          </a:bodyPr>
          <a:lstStyle/>
          <a:p>
            <a:pPr algn="ctr">
              <a:lnSpc>
                <a:spcPts val="12599"/>
              </a:lnSpc>
            </a:pPr>
            <a:r>
              <a:rPr lang="en-US" sz="9000">
                <a:solidFill>
                  <a:srgbClr val="FFFFFF"/>
                </a:solidFill>
                <a:latin typeface="Roboto Bold"/>
              </a:rPr>
              <a:t>Desarrollo de la solución.</a:t>
            </a:r>
          </a:p>
        </p:txBody>
      </p:sp>
      <p:sp>
        <p:nvSpPr>
          <p:cNvPr name="TextBox 19" id="19"/>
          <p:cNvSpPr txBox="true"/>
          <p:nvPr/>
        </p:nvSpPr>
        <p:spPr>
          <a:xfrm rot="0">
            <a:off x="2243531" y="2191339"/>
            <a:ext cx="5779522" cy="1154418"/>
          </a:xfrm>
          <a:prstGeom prst="rect">
            <a:avLst/>
          </a:prstGeom>
        </p:spPr>
        <p:txBody>
          <a:bodyPr anchor="t" rtlCol="false" tIns="0" lIns="0" bIns="0" rIns="0">
            <a:spAutoFit/>
          </a:bodyPr>
          <a:lstStyle/>
          <a:p>
            <a:pPr>
              <a:lnSpc>
                <a:spcPts val="4620"/>
              </a:lnSpc>
              <a:spcBef>
                <a:spcPct val="0"/>
              </a:spcBef>
            </a:pPr>
            <a:r>
              <a:rPr lang="en-US" sz="3300">
                <a:solidFill>
                  <a:srgbClr val="000000"/>
                </a:solidFill>
                <a:latin typeface="Roboto Bold"/>
              </a:rPr>
              <a:t>Importa las clases necesarias (Scanner, ArrayList, List).</a:t>
            </a:r>
          </a:p>
        </p:txBody>
      </p:sp>
      <p:sp>
        <p:nvSpPr>
          <p:cNvPr name="TextBox 20" id="20"/>
          <p:cNvSpPr txBox="true"/>
          <p:nvPr/>
        </p:nvSpPr>
        <p:spPr>
          <a:xfrm rot="0">
            <a:off x="2232193" y="4218513"/>
            <a:ext cx="6466321" cy="1154430"/>
          </a:xfrm>
          <a:prstGeom prst="rect">
            <a:avLst/>
          </a:prstGeom>
        </p:spPr>
        <p:txBody>
          <a:bodyPr anchor="t" rtlCol="false" tIns="0" lIns="0" bIns="0" rIns="0">
            <a:spAutoFit/>
          </a:bodyPr>
          <a:lstStyle/>
          <a:p>
            <a:pPr>
              <a:lnSpc>
                <a:spcPts val="4620"/>
              </a:lnSpc>
              <a:spcBef>
                <a:spcPct val="0"/>
              </a:spcBef>
            </a:pPr>
            <a:r>
              <a:rPr lang="en-US" sz="3300">
                <a:solidFill>
                  <a:srgbClr val="000000"/>
                </a:solidFill>
                <a:latin typeface="Roboto Bold"/>
              </a:rPr>
              <a:t> Define un conjunto de letras </a:t>
            </a:r>
          </a:p>
          <a:p>
            <a:pPr>
              <a:lnSpc>
                <a:spcPts val="4620"/>
              </a:lnSpc>
              <a:spcBef>
                <a:spcPct val="0"/>
              </a:spcBef>
            </a:pPr>
            <a:r>
              <a:rPr lang="en-US" sz="3300">
                <a:solidFill>
                  <a:srgbClr val="000000"/>
                </a:solidFill>
                <a:latin typeface="Roboto Bold"/>
              </a:rPr>
              <a:t>para representar los bits.</a:t>
            </a:r>
          </a:p>
        </p:txBody>
      </p:sp>
      <p:sp>
        <p:nvSpPr>
          <p:cNvPr name="TextBox 21" id="21"/>
          <p:cNvSpPr txBox="true"/>
          <p:nvPr/>
        </p:nvSpPr>
        <p:spPr>
          <a:xfrm rot="0">
            <a:off x="2243531" y="6268630"/>
            <a:ext cx="6454983" cy="1154430"/>
          </a:xfrm>
          <a:prstGeom prst="rect">
            <a:avLst/>
          </a:prstGeom>
        </p:spPr>
        <p:txBody>
          <a:bodyPr anchor="t" rtlCol="false" tIns="0" lIns="0" bIns="0" rIns="0">
            <a:spAutoFit/>
          </a:bodyPr>
          <a:lstStyle/>
          <a:p>
            <a:pPr>
              <a:lnSpc>
                <a:spcPts val="4620"/>
              </a:lnSpc>
              <a:spcBef>
                <a:spcPct val="0"/>
              </a:spcBef>
            </a:pPr>
            <a:r>
              <a:rPr lang="en-US" sz="3300">
                <a:solidFill>
                  <a:srgbClr val="000000"/>
                </a:solidFill>
                <a:latin typeface="Roboto Bold"/>
              </a:rPr>
              <a:t>Crea un objeto Scanner para la entrada de datos.</a:t>
            </a:r>
          </a:p>
        </p:txBody>
      </p:sp>
      <p:sp>
        <p:nvSpPr>
          <p:cNvPr name="TextBox 22" id="22"/>
          <p:cNvSpPr txBox="true"/>
          <p:nvPr/>
        </p:nvSpPr>
        <p:spPr>
          <a:xfrm rot="0">
            <a:off x="2325313" y="8231542"/>
            <a:ext cx="6184054" cy="1154430"/>
          </a:xfrm>
          <a:prstGeom prst="rect">
            <a:avLst/>
          </a:prstGeom>
        </p:spPr>
        <p:txBody>
          <a:bodyPr anchor="t" rtlCol="false" tIns="0" lIns="0" bIns="0" rIns="0">
            <a:spAutoFit/>
          </a:bodyPr>
          <a:lstStyle/>
          <a:p>
            <a:pPr>
              <a:lnSpc>
                <a:spcPts val="4620"/>
              </a:lnSpc>
              <a:spcBef>
                <a:spcPct val="0"/>
              </a:spcBef>
            </a:pPr>
            <a:r>
              <a:rPr lang="en-US" sz="3300">
                <a:solidFill>
                  <a:srgbClr val="000000"/>
                </a:solidFill>
                <a:latin typeface="Roboto Bold"/>
              </a:rPr>
              <a:t>Pide al usuario que ingrese la cantidad de bits.</a:t>
            </a:r>
          </a:p>
        </p:txBody>
      </p:sp>
    </p:spTree>
  </p:cSld>
  <p:clrMapOvr>
    <a:masterClrMapping/>
  </p:clrMapOvr>
</p:sld>
</file>

<file path=ppt/slides/slide4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97469" y="2267539"/>
            <a:ext cx="2429662" cy="1495227"/>
            <a:chOff x="0" y="0"/>
            <a:chExt cx="1573234" cy="968177"/>
          </a:xfrm>
        </p:grpSpPr>
        <p:sp>
          <p:nvSpPr>
            <p:cNvPr name="Freeform 3" id="3"/>
            <p:cNvSpPr/>
            <p:nvPr/>
          </p:nvSpPr>
          <p:spPr>
            <a:xfrm flipH="false" flipV="false" rot="0">
              <a:off x="0" y="0"/>
              <a:ext cx="1573234" cy="968177"/>
            </a:xfrm>
            <a:custGeom>
              <a:avLst/>
              <a:gdLst/>
              <a:ahLst/>
              <a:cxnLst/>
              <a:rect r="r" b="b" t="t" l="l"/>
              <a:pathLst>
                <a:path h="968177" w="1573234">
                  <a:moveTo>
                    <a:pt x="1573234" y="484088"/>
                  </a:moveTo>
                  <a:lnTo>
                    <a:pt x="1166834" y="0"/>
                  </a:lnTo>
                  <a:lnTo>
                    <a:pt x="1166834" y="203200"/>
                  </a:lnTo>
                  <a:lnTo>
                    <a:pt x="0" y="203200"/>
                  </a:lnTo>
                  <a:lnTo>
                    <a:pt x="0" y="764977"/>
                  </a:lnTo>
                  <a:lnTo>
                    <a:pt x="1166834" y="764977"/>
                  </a:lnTo>
                  <a:lnTo>
                    <a:pt x="1166834" y="968177"/>
                  </a:lnTo>
                  <a:lnTo>
                    <a:pt x="1573234" y="484088"/>
                  </a:lnTo>
                  <a:close/>
                </a:path>
              </a:pathLst>
            </a:custGeom>
            <a:solidFill>
              <a:srgbClr val="058289"/>
            </a:solidFill>
          </p:spPr>
        </p:sp>
        <p:sp>
          <p:nvSpPr>
            <p:cNvPr name="TextBox 4" id="4"/>
            <p:cNvSpPr txBox="true"/>
            <p:nvPr/>
          </p:nvSpPr>
          <p:spPr>
            <a:xfrm>
              <a:off x="0" y="127000"/>
              <a:ext cx="1471634" cy="637977"/>
            </a:xfrm>
            <a:prstGeom prst="rect">
              <a:avLst/>
            </a:prstGeom>
          </p:spPr>
          <p:txBody>
            <a:bodyPr anchor="ctr" rtlCol="false" tIns="190500" lIns="190500" bIns="190500" rIns="190500"/>
            <a:lstStyle/>
            <a:p>
              <a:pPr algn="ctr">
                <a:lnSpc>
                  <a:spcPts val="4200"/>
                </a:lnSpc>
              </a:pPr>
              <a:r>
                <a:rPr lang="en-US" sz="3000" spc="150">
                  <a:solidFill>
                    <a:srgbClr val="FFFFFF"/>
                  </a:solidFill>
                  <a:latin typeface="Roboto Bold"/>
                </a:rPr>
                <a:t>1.</a:t>
              </a:r>
            </a:p>
          </p:txBody>
        </p:sp>
      </p:grpSp>
      <p:grpSp>
        <p:nvGrpSpPr>
          <p:cNvPr name="Group 5" id="5"/>
          <p:cNvGrpSpPr/>
          <p:nvPr/>
        </p:nvGrpSpPr>
        <p:grpSpPr>
          <a:xfrm rot="0">
            <a:off x="-197469" y="4400649"/>
            <a:ext cx="2429662" cy="1485702"/>
            <a:chOff x="0" y="0"/>
            <a:chExt cx="1573234" cy="962009"/>
          </a:xfrm>
        </p:grpSpPr>
        <p:sp>
          <p:nvSpPr>
            <p:cNvPr name="Freeform 6" id="6"/>
            <p:cNvSpPr/>
            <p:nvPr/>
          </p:nvSpPr>
          <p:spPr>
            <a:xfrm flipH="false" flipV="false" rot="0">
              <a:off x="0" y="0"/>
              <a:ext cx="1573234" cy="962009"/>
            </a:xfrm>
            <a:custGeom>
              <a:avLst/>
              <a:gdLst/>
              <a:ahLst/>
              <a:cxnLst/>
              <a:rect r="r" b="b" t="t" l="l"/>
              <a:pathLst>
                <a:path h="962009" w="1573234">
                  <a:moveTo>
                    <a:pt x="1573234" y="481005"/>
                  </a:moveTo>
                  <a:lnTo>
                    <a:pt x="1166834" y="0"/>
                  </a:lnTo>
                  <a:lnTo>
                    <a:pt x="1166834" y="203200"/>
                  </a:lnTo>
                  <a:lnTo>
                    <a:pt x="0" y="203200"/>
                  </a:lnTo>
                  <a:lnTo>
                    <a:pt x="0" y="758809"/>
                  </a:lnTo>
                  <a:lnTo>
                    <a:pt x="1166834" y="758809"/>
                  </a:lnTo>
                  <a:lnTo>
                    <a:pt x="1166834" y="962009"/>
                  </a:lnTo>
                  <a:lnTo>
                    <a:pt x="1573234" y="481005"/>
                  </a:lnTo>
                  <a:close/>
                </a:path>
              </a:pathLst>
            </a:custGeom>
            <a:solidFill>
              <a:srgbClr val="058289"/>
            </a:solidFill>
          </p:spPr>
        </p:sp>
        <p:sp>
          <p:nvSpPr>
            <p:cNvPr name="TextBox 7" id="7"/>
            <p:cNvSpPr txBox="true"/>
            <p:nvPr/>
          </p:nvSpPr>
          <p:spPr>
            <a:xfrm>
              <a:off x="0" y="136525"/>
              <a:ext cx="1471634" cy="622284"/>
            </a:xfrm>
            <a:prstGeom prst="rect">
              <a:avLst/>
            </a:prstGeom>
          </p:spPr>
          <p:txBody>
            <a:bodyPr anchor="ctr" rtlCol="false" tIns="190500" lIns="190500" bIns="190500" rIns="190500"/>
            <a:lstStyle/>
            <a:p>
              <a:pPr algn="ctr">
                <a:lnSpc>
                  <a:spcPts val="4199"/>
                </a:lnSpc>
              </a:pPr>
              <a:r>
                <a:rPr lang="en-US" sz="2999" spc="149">
                  <a:solidFill>
                    <a:srgbClr val="FFFFFF"/>
                  </a:solidFill>
                  <a:latin typeface="Roboto Bold"/>
                </a:rPr>
                <a:t>2.</a:t>
              </a:r>
            </a:p>
          </p:txBody>
        </p:sp>
      </p:grpSp>
      <p:grpSp>
        <p:nvGrpSpPr>
          <p:cNvPr name="Group 8" id="8"/>
          <p:cNvGrpSpPr/>
          <p:nvPr/>
        </p:nvGrpSpPr>
        <p:grpSpPr>
          <a:xfrm rot="0">
            <a:off x="-197469" y="6479113"/>
            <a:ext cx="2429662" cy="1391903"/>
            <a:chOff x="0" y="0"/>
            <a:chExt cx="1573234" cy="901273"/>
          </a:xfrm>
        </p:grpSpPr>
        <p:sp>
          <p:nvSpPr>
            <p:cNvPr name="Freeform 9" id="9"/>
            <p:cNvSpPr/>
            <p:nvPr/>
          </p:nvSpPr>
          <p:spPr>
            <a:xfrm flipH="false" flipV="false" rot="0">
              <a:off x="0" y="0"/>
              <a:ext cx="1573234" cy="901273"/>
            </a:xfrm>
            <a:custGeom>
              <a:avLst/>
              <a:gdLst/>
              <a:ahLst/>
              <a:cxnLst/>
              <a:rect r="r" b="b" t="t" l="l"/>
              <a:pathLst>
                <a:path h="901273" w="1573234">
                  <a:moveTo>
                    <a:pt x="1573234" y="450637"/>
                  </a:moveTo>
                  <a:lnTo>
                    <a:pt x="1166834" y="0"/>
                  </a:lnTo>
                  <a:lnTo>
                    <a:pt x="1166834" y="203200"/>
                  </a:lnTo>
                  <a:lnTo>
                    <a:pt x="0" y="203200"/>
                  </a:lnTo>
                  <a:lnTo>
                    <a:pt x="0" y="698073"/>
                  </a:lnTo>
                  <a:lnTo>
                    <a:pt x="1166834" y="698073"/>
                  </a:lnTo>
                  <a:lnTo>
                    <a:pt x="1166834" y="901273"/>
                  </a:lnTo>
                  <a:lnTo>
                    <a:pt x="1573234" y="450637"/>
                  </a:lnTo>
                  <a:close/>
                </a:path>
              </a:pathLst>
            </a:custGeom>
            <a:solidFill>
              <a:srgbClr val="058289"/>
            </a:solidFill>
          </p:spPr>
        </p:sp>
        <p:sp>
          <p:nvSpPr>
            <p:cNvPr name="TextBox 10" id="10"/>
            <p:cNvSpPr txBox="true"/>
            <p:nvPr/>
          </p:nvSpPr>
          <p:spPr>
            <a:xfrm>
              <a:off x="0" y="155575"/>
              <a:ext cx="1471634" cy="542498"/>
            </a:xfrm>
            <a:prstGeom prst="rect">
              <a:avLst/>
            </a:prstGeom>
          </p:spPr>
          <p:txBody>
            <a:bodyPr anchor="ctr" rtlCol="false" tIns="190500" lIns="190500" bIns="190500" rIns="190500"/>
            <a:lstStyle/>
            <a:p>
              <a:pPr algn="ctr">
                <a:lnSpc>
                  <a:spcPts val="3499"/>
                </a:lnSpc>
              </a:pPr>
              <a:r>
                <a:rPr lang="en-US" sz="2499" spc="124">
                  <a:solidFill>
                    <a:srgbClr val="FFFFFF"/>
                  </a:solidFill>
                  <a:latin typeface="Roboto Bold"/>
                </a:rPr>
                <a:t>3.</a:t>
              </a:r>
            </a:p>
          </p:txBody>
        </p:sp>
      </p:grpSp>
      <p:grpSp>
        <p:nvGrpSpPr>
          <p:cNvPr name="Group 11" id="11"/>
          <p:cNvGrpSpPr/>
          <p:nvPr/>
        </p:nvGrpSpPr>
        <p:grpSpPr>
          <a:xfrm rot="-5400000">
            <a:off x="8660554" y="-8598746"/>
            <a:ext cx="966892" cy="18288000"/>
            <a:chOff x="0" y="0"/>
            <a:chExt cx="273210" cy="5167563"/>
          </a:xfrm>
        </p:grpSpPr>
        <p:sp>
          <p:nvSpPr>
            <p:cNvPr name="Freeform 12" id="12"/>
            <p:cNvSpPr/>
            <p:nvPr/>
          </p:nvSpPr>
          <p:spPr>
            <a:xfrm flipH="false" flipV="false" rot="0">
              <a:off x="0" y="0"/>
              <a:ext cx="273211" cy="5167563"/>
            </a:xfrm>
            <a:custGeom>
              <a:avLst/>
              <a:gdLst/>
              <a:ahLst/>
              <a:cxnLst/>
              <a:rect r="r" b="b" t="t" l="l"/>
              <a:pathLst>
                <a:path h="5167563" w="273211">
                  <a:moveTo>
                    <a:pt x="0" y="0"/>
                  </a:moveTo>
                  <a:lnTo>
                    <a:pt x="273211" y="0"/>
                  </a:lnTo>
                  <a:lnTo>
                    <a:pt x="273211" y="5167563"/>
                  </a:lnTo>
                  <a:lnTo>
                    <a:pt x="0" y="5167563"/>
                  </a:lnTo>
                  <a:close/>
                </a:path>
              </a:pathLst>
            </a:custGeom>
            <a:solidFill>
              <a:srgbClr val="058289"/>
            </a:solidFill>
          </p:spPr>
        </p:sp>
        <p:sp>
          <p:nvSpPr>
            <p:cNvPr name="TextBox 13" id="13"/>
            <p:cNvSpPr txBox="true"/>
            <p:nvPr/>
          </p:nvSpPr>
          <p:spPr>
            <a:xfrm>
              <a:off x="0" y="-38100"/>
              <a:ext cx="273210" cy="5205663"/>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186131" y="8585110"/>
            <a:ext cx="2429662" cy="1391903"/>
            <a:chOff x="0" y="0"/>
            <a:chExt cx="1573234" cy="901273"/>
          </a:xfrm>
        </p:grpSpPr>
        <p:sp>
          <p:nvSpPr>
            <p:cNvPr name="Freeform 15" id="15"/>
            <p:cNvSpPr/>
            <p:nvPr/>
          </p:nvSpPr>
          <p:spPr>
            <a:xfrm flipH="false" flipV="false" rot="0">
              <a:off x="0" y="0"/>
              <a:ext cx="1573234" cy="901273"/>
            </a:xfrm>
            <a:custGeom>
              <a:avLst/>
              <a:gdLst/>
              <a:ahLst/>
              <a:cxnLst/>
              <a:rect r="r" b="b" t="t" l="l"/>
              <a:pathLst>
                <a:path h="901273" w="1573234">
                  <a:moveTo>
                    <a:pt x="1573234" y="450637"/>
                  </a:moveTo>
                  <a:lnTo>
                    <a:pt x="1166834" y="0"/>
                  </a:lnTo>
                  <a:lnTo>
                    <a:pt x="1166834" y="203200"/>
                  </a:lnTo>
                  <a:lnTo>
                    <a:pt x="0" y="203200"/>
                  </a:lnTo>
                  <a:lnTo>
                    <a:pt x="0" y="698073"/>
                  </a:lnTo>
                  <a:lnTo>
                    <a:pt x="1166834" y="698073"/>
                  </a:lnTo>
                  <a:lnTo>
                    <a:pt x="1166834" y="901273"/>
                  </a:lnTo>
                  <a:lnTo>
                    <a:pt x="1573234" y="450637"/>
                  </a:lnTo>
                  <a:close/>
                </a:path>
              </a:pathLst>
            </a:custGeom>
            <a:solidFill>
              <a:srgbClr val="058289"/>
            </a:solidFill>
          </p:spPr>
        </p:sp>
        <p:sp>
          <p:nvSpPr>
            <p:cNvPr name="TextBox 16" id="16"/>
            <p:cNvSpPr txBox="true"/>
            <p:nvPr/>
          </p:nvSpPr>
          <p:spPr>
            <a:xfrm>
              <a:off x="0" y="155575"/>
              <a:ext cx="1471634" cy="542498"/>
            </a:xfrm>
            <a:prstGeom prst="rect">
              <a:avLst/>
            </a:prstGeom>
          </p:spPr>
          <p:txBody>
            <a:bodyPr anchor="ctr" rtlCol="false" tIns="190500" lIns="190500" bIns="190500" rIns="190500"/>
            <a:lstStyle/>
            <a:p>
              <a:pPr algn="ctr">
                <a:lnSpc>
                  <a:spcPts val="3499"/>
                </a:lnSpc>
              </a:pPr>
              <a:r>
                <a:rPr lang="en-US" sz="2499" spc="124">
                  <a:solidFill>
                    <a:srgbClr val="FFFFFF"/>
                  </a:solidFill>
                  <a:latin typeface="Roboto Bold"/>
                </a:rPr>
                <a:t>4.</a:t>
              </a:r>
            </a:p>
          </p:txBody>
        </p:sp>
      </p:grpSp>
      <p:sp>
        <p:nvSpPr>
          <p:cNvPr name="Freeform 17" id="17"/>
          <p:cNvSpPr/>
          <p:nvPr/>
        </p:nvSpPr>
        <p:spPr>
          <a:xfrm flipH="false" flipV="false" rot="0">
            <a:off x="8215694" y="2082917"/>
            <a:ext cx="10413003" cy="6607991"/>
          </a:xfrm>
          <a:custGeom>
            <a:avLst/>
            <a:gdLst/>
            <a:ahLst/>
            <a:cxnLst/>
            <a:rect r="r" b="b" t="t" l="l"/>
            <a:pathLst>
              <a:path h="6607991" w="10413003">
                <a:moveTo>
                  <a:pt x="0" y="0"/>
                </a:moveTo>
                <a:lnTo>
                  <a:pt x="10413002" y="0"/>
                </a:lnTo>
                <a:lnTo>
                  <a:pt x="10413002" y="6607992"/>
                </a:lnTo>
                <a:lnTo>
                  <a:pt x="0" y="6607992"/>
                </a:lnTo>
                <a:lnTo>
                  <a:pt x="0" y="0"/>
                </a:lnTo>
                <a:close/>
              </a:path>
            </a:pathLst>
          </a:custGeom>
          <a:blipFill>
            <a:blip r:embed="rId2"/>
            <a:stretch>
              <a:fillRect l="0" t="0" r="0" b="0"/>
            </a:stretch>
          </a:blipFill>
        </p:spPr>
      </p:sp>
      <p:sp>
        <p:nvSpPr>
          <p:cNvPr name="TextBox 18" id="18"/>
          <p:cNvSpPr txBox="true"/>
          <p:nvPr/>
        </p:nvSpPr>
        <p:spPr>
          <a:xfrm rot="0">
            <a:off x="2334182" y="2227986"/>
            <a:ext cx="5779522" cy="2242808"/>
          </a:xfrm>
          <a:prstGeom prst="rect">
            <a:avLst/>
          </a:prstGeom>
        </p:spPr>
        <p:txBody>
          <a:bodyPr anchor="t" rtlCol="false" tIns="0" lIns="0" bIns="0" rIns="0">
            <a:spAutoFit/>
          </a:bodyPr>
          <a:lstStyle/>
          <a:p>
            <a:pPr>
              <a:lnSpc>
                <a:spcPts val="4480"/>
              </a:lnSpc>
            </a:pPr>
            <a:r>
              <a:rPr lang="en-US" sz="3200">
                <a:solidFill>
                  <a:srgbClr val="000000"/>
                </a:solidFill>
                <a:latin typeface="Roboto Bold"/>
              </a:rPr>
              <a:t>Calcula el número total de combinaciones posibles de bits.</a:t>
            </a:r>
          </a:p>
          <a:p>
            <a:pPr>
              <a:lnSpc>
                <a:spcPts val="4480"/>
              </a:lnSpc>
              <a:spcBef>
                <a:spcPct val="0"/>
              </a:spcBef>
            </a:pPr>
          </a:p>
        </p:txBody>
      </p:sp>
      <p:sp>
        <p:nvSpPr>
          <p:cNvPr name="TextBox 19" id="19"/>
          <p:cNvSpPr txBox="true"/>
          <p:nvPr/>
        </p:nvSpPr>
        <p:spPr>
          <a:xfrm rot="0">
            <a:off x="2243531" y="4575568"/>
            <a:ext cx="5589007" cy="2260600"/>
          </a:xfrm>
          <a:prstGeom prst="rect">
            <a:avLst/>
          </a:prstGeom>
        </p:spPr>
        <p:txBody>
          <a:bodyPr anchor="t" rtlCol="false" tIns="0" lIns="0" bIns="0" rIns="0">
            <a:spAutoFit/>
          </a:bodyPr>
          <a:lstStyle/>
          <a:p>
            <a:pPr>
              <a:lnSpc>
                <a:spcPts val="4480"/>
              </a:lnSpc>
            </a:pPr>
            <a:r>
              <a:rPr lang="en-US" sz="3200">
                <a:solidFill>
                  <a:srgbClr val="000000"/>
                </a:solidFill>
                <a:latin typeface="Roboto Bold"/>
              </a:rPr>
              <a:t>Muestra las letras que representan los bits y una línea separadora.</a:t>
            </a:r>
          </a:p>
          <a:p>
            <a:pPr>
              <a:lnSpc>
                <a:spcPts val="4620"/>
              </a:lnSpc>
              <a:spcBef>
                <a:spcPct val="0"/>
              </a:spcBef>
            </a:pPr>
          </a:p>
        </p:txBody>
      </p:sp>
      <p:sp>
        <p:nvSpPr>
          <p:cNvPr name="TextBox 20" id="20"/>
          <p:cNvSpPr txBox="true"/>
          <p:nvPr/>
        </p:nvSpPr>
        <p:spPr>
          <a:xfrm rot="0">
            <a:off x="2243531" y="6545879"/>
            <a:ext cx="5577669" cy="2316480"/>
          </a:xfrm>
          <a:prstGeom prst="rect">
            <a:avLst/>
          </a:prstGeom>
        </p:spPr>
        <p:txBody>
          <a:bodyPr anchor="t" rtlCol="false" tIns="0" lIns="0" bIns="0" rIns="0">
            <a:spAutoFit/>
          </a:bodyPr>
          <a:lstStyle/>
          <a:p>
            <a:pPr>
              <a:lnSpc>
                <a:spcPts val="4620"/>
              </a:lnSpc>
            </a:pPr>
            <a:r>
              <a:rPr lang="en-US" sz="3300">
                <a:solidFill>
                  <a:srgbClr val="000000"/>
                </a:solidFill>
                <a:latin typeface="Roboto Bold"/>
              </a:rPr>
              <a:t>Muestra todas las combinaciones posibles de bits.</a:t>
            </a:r>
          </a:p>
          <a:p>
            <a:pPr>
              <a:lnSpc>
                <a:spcPts val="4620"/>
              </a:lnSpc>
              <a:spcBef>
                <a:spcPct val="0"/>
              </a:spcBef>
            </a:pPr>
          </a:p>
        </p:txBody>
      </p:sp>
      <p:sp>
        <p:nvSpPr>
          <p:cNvPr name="TextBox 21" id="21"/>
          <p:cNvSpPr txBox="true"/>
          <p:nvPr/>
        </p:nvSpPr>
        <p:spPr>
          <a:xfrm rot="0">
            <a:off x="2334182" y="8786159"/>
            <a:ext cx="9734496" cy="1735455"/>
          </a:xfrm>
          <a:prstGeom prst="rect">
            <a:avLst/>
          </a:prstGeom>
        </p:spPr>
        <p:txBody>
          <a:bodyPr anchor="t" rtlCol="false" tIns="0" lIns="0" bIns="0" rIns="0">
            <a:spAutoFit/>
          </a:bodyPr>
          <a:lstStyle/>
          <a:p>
            <a:pPr>
              <a:lnSpc>
                <a:spcPts val="4620"/>
              </a:lnSpc>
            </a:pPr>
            <a:r>
              <a:rPr lang="en-US" sz="3300">
                <a:solidFill>
                  <a:srgbClr val="000000"/>
                </a:solidFill>
                <a:latin typeface="Roboto Bold"/>
              </a:rPr>
              <a:t>Solicita valores de salida para cada combinación de bits.</a:t>
            </a:r>
          </a:p>
          <a:p>
            <a:pPr>
              <a:lnSpc>
                <a:spcPts val="4620"/>
              </a:lnSpc>
              <a:spcBef>
                <a:spcPct val="0"/>
              </a:spcBef>
            </a:pPr>
          </a:p>
        </p:txBody>
      </p:sp>
      <p:sp>
        <p:nvSpPr>
          <p:cNvPr name="TextBox 22" id="22"/>
          <p:cNvSpPr txBox="true"/>
          <p:nvPr/>
        </p:nvSpPr>
        <p:spPr>
          <a:xfrm rot="0">
            <a:off x="487063" y="210927"/>
            <a:ext cx="17502028" cy="721996"/>
          </a:xfrm>
          <a:prstGeom prst="rect">
            <a:avLst/>
          </a:prstGeom>
        </p:spPr>
        <p:txBody>
          <a:bodyPr anchor="t" rtlCol="false" tIns="0" lIns="0" bIns="0" rIns="0">
            <a:spAutoFit/>
          </a:bodyPr>
          <a:lstStyle/>
          <a:p>
            <a:pPr>
              <a:lnSpc>
                <a:spcPts val="5879"/>
              </a:lnSpc>
              <a:spcBef>
                <a:spcPct val="0"/>
              </a:spcBef>
            </a:pPr>
            <a:r>
              <a:rPr lang="en-US" sz="4199">
                <a:solidFill>
                  <a:srgbClr val="000000"/>
                </a:solidFill>
                <a:latin typeface="Roboto Bold"/>
              </a:rPr>
              <a:t>Generación de la tabla de verdad y solicitud de valores de salida:</a:t>
            </a:r>
          </a:p>
        </p:txBody>
      </p:sp>
    </p:spTree>
  </p:cSld>
  <p:clrMapOvr>
    <a:masterClrMapping/>
  </p:clrMapOvr>
</p:sld>
</file>

<file path=ppt/slides/slide4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438151" y="2349611"/>
            <a:ext cx="2429662" cy="1495227"/>
            <a:chOff x="0" y="0"/>
            <a:chExt cx="1573234" cy="968177"/>
          </a:xfrm>
        </p:grpSpPr>
        <p:sp>
          <p:nvSpPr>
            <p:cNvPr name="Freeform 3" id="3"/>
            <p:cNvSpPr/>
            <p:nvPr/>
          </p:nvSpPr>
          <p:spPr>
            <a:xfrm flipH="false" flipV="false" rot="0">
              <a:off x="0" y="0"/>
              <a:ext cx="1573234" cy="968177"/>
            </a:xfrm>
            <a:custGeom>
              <a:avLst/>
              <a:gdLst/>
              <a:ahLst/>
              <a:cxnLst/>
              <a:rect r="r" b="b" t="t" l="l"/>
              <a:pathLst>
                <a:path h="968177" w="1573234">
                  <a:moveTo>
                    <a:pt x="1573234" y="484088"/>
                  </a:moveTo>
                  <a:lnTo>
                    <a:pt x="1166834" y="0"/>
                  </a:lnTo>
                  <a:lnTo>
                    <a:pt x="1166834" y="203200"/>
                  </a:lnTo>
                  <a:lnTo>
                    <a:pt x="0" y="203200"/>
                  </a:lnTo>
                  <a:lnTo>
                    <a:pt x="0" y="764977"/>
                  </a:lnTo>
                  <a:lnTo>
                    <a:pt x="1166834" y="764977"/>
                  </a:lnTo>
                  <a:lnTo>
                    <a:pt x="1166834" y="968177"/>
                  </a:lnTo>
                  <a:lnTo>
                    <a:pt x="1573234" y="484088"/>
                  </a:lnTo>
                  <a:close/>
                </a:path>
              </a:pathLst>
            </a:custGeom>
            <a:solidFill>
              <a:srgbClr val="058289"/>
            </a:solidFill>
          </p:spPr>
        </p:sp>
        <p:sp>
          <p:nvSpPr>
            <p:cNvPr name="TextBox 4" id="4"/>
            <p:cNvSpPr txBox="true"/>
            <p:nvPr/>
          </p:nvSpPr>
          <p:spPr>
            <a:xfrm>
              <a:off x="0" y="127000"/>
              <a:ext cx="1471634" cy="637977"/>
            </a:xfrm>
            <a:prstGeom prst="rect">
              <a:avLst/>
            </a:prstGeom>
          </p:spPr>
          <p:txBody>
            <a:bodyPr anchor="ctr" rtlCol="false" tIns="190500" lIns="190500" bIns="190500" rIns="190500"/>
            <a:lstStyle/>
            <a:p>
              <a:pPr algn="ctr">
                <a:lnSpc>
                  <a:spcPts val="4200"/>
                </a:lnSpc>
              </a:pPr>
              <a:r>
                <a:rPr lang="en-US" sz="3000" spc="150">
                  <a:solidFill>
                    <a:srgbClr val="FFFFFF"/>
                  </a:solidFill>
                  <a:latin typeface="Roboto Bold"/>
                </a:rPr>
                <a:t>1.</a:t>
              </a:r>
            </a:p>
          </p:txBody>
        </p:sp>
      </p:grpSp>
      <p:grpSp>
        <p:nvGrpSpPr>
          <p:cNvPr name="Group 5" id="5"/>
          <p:cNvGrpSpPr/>
          <p:nvPr/>
        </p:nvGrpSpPr>
        <p:grpSpPr>
          <a:xfrm rot="0">
            <a:off x="-438151" y="5165749"/>
            <a:ext cx="2429662" cy="1485702"/>
            <a:chOff x="0" y="0"/>
            <a:chExt cx="1573234" cy="962009"/>
          </a:xfrm>
        </p:grpSpPr>
        <p:sp>
          <p:nvSpPr>
            <p:cNvPr name="Freeform 6" id="6"/>
            <p:cNvSpPr/>
            <p:nvPr/>
          </p:nvSpPr>
          <p:spPr>
            <a:xfrm flipH="false" flipV="false" rot="0">
              <a:off x="0" y="0"/>
              <a:ext cx="1573234" cy="962009"/>
            </a:xfrm>
            <a:custGeom>
              <a:avLst/>
              <a:gdLst/>
              <a:ahLst/>
              <a:cxnLst/>
              <a:rect r="r" b="b" t="t" l="l"/>
              <a:pathLst>
                <a:path h="962009" w="1573234">
                  <a:moveTo>
                    <a:pt x="1573234" y="481005"/>
                  </a:moveTo>
                  <a:lnTo>
                    <a:pt x="1166834" y="0"/>
                  </a:lnTo>
                  <a:lnTo>
                    <a:pt x="1166834" y="203200"/>
                  </a:lnTo>
                  <a:lnTo>
                    <a:pt x="0" y="203200"/>
                  </a:lnTo>
                  <a:lnTo>
                    <a:pt x="0" y="758809"/>
                  </a:lnTo>
                  <a:lnTo>
                    <a:pt x="1166834" y="758809"/>
                  </a:lnTo>
                  <a:lnTo>
                    <a:pt x="1166834" y="962009"/>
                  </a:lnTo>
                  <a:lnTo>
                    <a:pt x="1573234" y="481005"/>
                  </a:lnTo>
                  <a:close/>
                </a:path>
              </a:pathLst>
            </a:custGeom>
            <a:solidFill>
              <a:srgbClr val="058289"/>
            </a:solidFill>
          </p:spPr>
        </p:sp>
        <p:sp>
          <p:nvSpPr>
            <p:cNvPr name="TextBox 7" id="7"/>
            <p:cNvSpPr txBox="true"/>
            <p:nvPr/>
          </p:nvSpPr>
          <p:spPr>
            <a:xfrm>
              <a:off x="0" y="136525"/>
              <a:ext cx="1471634" cy="622284"/>
            </a:xfrm>
            <a:prstGeom prst="rect">
              <a:avLst/>
            </a:prstGeom>
          </p:spPr>
          <p:txBody>
            <a:bodyPr anchor="ctr" rtlCol="false" tIns="190500" lIns="190500" bIns="190500" rIns="190500"/>
            <a:lstStyle/>
            <a:p>
              <a:pPr algn="ctr">
                <a:lnSpc>
                  <a:spcPts val="4199"/>
                </a:lnSpc>
              </a:pPr>
              <a:r>
                <a:rPr lang="en-US" sz="2999" spc="149">
                  <a:solidFill>
                    <a:srgbClr val="FFFFFF"/>
                  </a:solidFill>
                  <a:latin typeface="Roboto Bold"/>
                </a:rPr>
                <a:t>2.</a:t>
              </a:r>
            </a:p>
          </p:txBody>
        </p:sp>
      </p:grpSp>
      <p:grpSp>
        <p:nvGrpSpPr>
          <p:cNvPr name="Group 8" id="8"/>
          <p:cNvGrpSpPr/>
          <p:nvPr/>
        </p:nvGrpSpPr>
        <p:grpSpPr>
          <a:xfrm rot="0">
            <a:off x="-774037" y="8470357"/>
            <a:ext cx="2429662" cy="1391903"/>
            <a:chOff x="0" y="0"/>
            <a:chExt cx="1573234" cy="901273"/>
          </a:xfrm>
        </p:grpSpPr>
        <p:sp>
          <p:nvSpPr>
            <p:cNvPr name="Freeform 9" id="9"/>
            <p:cNvSpPr/>
            <p:nvPr/>
          </p:nvSpPr>
          <p:spPr>
            <a:xfrm flipH="false" flipV="false" rot="0">
              <a:off x="0" y="0"/>
              <a:ext cx="1573234" cy="901273"/>
            </a:xfrm>
            <a:custGeom>
              <a:avLst/>
              <a:gdLst/>
              <a:ahLst/>
              <a:cxnLst/>
              <a:rect r="r" b="b" t="t" l="l"/>
              <a:pathLst>
                <a:path h="901273" w="1573234">
                  <a:moveTo>
                    <a:pt x="1573234" y="450637"/>
                  </a:moveTo>
                  <a:lnTo>
                    <a:pt x="1166834" y="0"/>
                  </a:lnTo>
                  <a:lnTo>
                    <a:pt x="1166834" y="203200"/>
                  </a:lnTo>
                  <a:lnTo>
                    <a:pt x="0" y="203200"/>
                  </a:lnTo>
                  <a:lnTo>
                    <a:pt x="0" y="698073"/>
                  </a:lnTo>
                  <a:lnTo>
                    <a:pt x="1166834" y="698073"/>
                  </a:lnTo>
                  <a:lnTo>
                    <a:pt x="1166834" y="901273"/>
                  </a:lnTo>
                  <a:lnTo>
                    <a:pt x="1573234" y="450637"/>
                  </a:lnTo>
                  <a:close/>
                </a:path>
              </a:pathLst>
            </a:custGeom>
            <a:solidFill>
              <a:srgbClr val="058289"/>
            </a:solidFill>
          </p:spPr>
        </p:sp>
        <p:sp>
          <p:nvSpPr>
            <p:cNvPr name="TextBox 10" id="10"/>
            <p:cNvSpPr txBox="true"/>
            <p:nvPr/>
          </p:nvSpPr>
          <p:spPr>
            <a:xfrm>
              <a:off x="0" y="155575"/>
              <a:ext cx="1471634" cy="542498"/>
            </a:xfrm>
            <a:prstGeom prst="rect">
              <a:avLst/>
            </a:prstGeom>
          </p:spPr>
          <p:txBody>
            <a:bodyPr anchor="ctr" rtlCol="false" tIns="190500" lIns="190500" bIns="190500" rIns="190500"/>
            <a:lstStyle/>
            <a:p>
              <a:pPr algn="ctr">
                <a:lnSpc>
                  <a:spcPts val="3499"/>
                </a:lnSpc>
              </a:pPr>
              <a:r>
                <a:rPr lang="en-US" sz="2499" spc="124">
                  <a:solidFill>
                    <a:srgbClr val="FFFFFF"/>
                  </a:solidFill>
                  <a:latin typeface="Roboto Bold"/>
                </a:rPr>
                <a:t>3.</a:t>
              </a:r>
            </a:p>
          </p:txBody>
        </p:sp>
      </p:grpSp>
      <p:grpSp>
        <p:nvGrpSpPr>
          <p:cNvPr name="Group 11" id="11"/>
          <p:cNvGrpSpPr/>
          <p:nvPr/>
        </p:nvGrpSpPr>
        <p:grpSpPr>
          <a:xfrm rot="-5400000">
            <a:off x="8660554" y="-8598746"/>
            <a:ext cx="966892" cy="18288000"/>
            <a:chOff x="0" y="0"/>
            <a:chExt cx="273210" cy="5167563"/>
          </a:xfrm>
        </p:grpSpPr>
        <p:sp>
          <p:nvSpPr>
            <p:cNvPr name="Freeform 12" id="12"/>
            <p:cNvSpPr/>
            <p:nvPr/>
          </p:nvSpPr>
          <p:spPr>
            <a:xfrm flipH="false" flipV="false" rot="0">
              <a:off x="0" y="0"/>
              <a:ext cx="273211" cy="5167563"/>
            </a:xfrm>
            <a:custGeom>
              <a:avLst/>
              <a:gdLst/>
              <a:ahLst/>
              <a:cxnLst/>
              <a:rect r="r" b="b" t="t" l="l"/>
              <a:pathLst>
                <a:path h="5167563" w="273211">
                  <a:moveTo>
                    <a:pt x="0" y="0"/>
                  </a:moveTo>
                  <a:lnTo>
                    <a:pt x="273211" y="0"/>
                  </a:lnTo>
                  <a:lnTo>
                    <a:pt x="273211" y="5167563"/>
                  </a:lnTo>
                  <a:lnTo>
                    <a:pt x="0" y="5167563"/>
                  </a:lnTo>
                  <a:close/>
                </a:path>
              </a:pathLst>
            </a:custGeom>
            <a:solidFill>
              <a:srgbClr val="058289"/>
            </a:solidFill>
          </p:spPr>
        </p:sp>
        <p:sp>
          <p:nvSpPr>
            <p:cNvPr name="TextBox 13" id="13"/>
            <p:cNvSpPr txBox="true"/>
            <p:nvPr/>
          </p:nvSpPr>
          <p:spPr>
            <a:xfrm>
              <a:off x="0" y="-38100"/>
              <a:ext cx="273210" cy="5205663"/>
            </a:xfrm>
            <a:prstGeom prst="rect">
              <a:avLst/>
            </a:prstGeom>
          </p:spPr>
          <p:txBody>
            <a:bodyPr anchor="ctr" rtlCol="false" tIns="50800" lIns="50800" bIns="50800" rIns="50800"/>
            <a:lstStyle/>
            <a:p>
              <a:pPr algn="ctr">
                <a:lnSpc>
                  <a:spcPts val="2659"/>
                </a:lnSpc>
              </a:pPr>
            </a:p>
          </p:txBody>
        </p:sp>
      </p:grpSp>
      <p:sp>
        <p:nvSpPr>
          <p:cNvPr name="Freeform 14" id="14"/>
          <p:cNvSpPr/>
          <p:nvPr/>
        </p:nvSpPr>
        <p:spPr>
          <a:xfrm flipH="false" flipV="false" rot="0">
            <a:off x="7842063" y="1426758"/>
            <a:ext cx="9697300" cy="7043599"/>
          </a:xfrm>
          <a:custGeom>
            <a:avLst/>
            <a:gdLst/>
            <a:ahLst/>
            <a:cxnLst/>
            <a:rect r="r" b="b" t="t" l="l"/>
            <a:pathLst>
              <a:path h="7043599" w="9697300">
                <a:moveTo>
                  <a:pt x="0" y="0"/>
                </a:moveTo>
                <a:lnTo>
                  <a:pt x="9697300" y="0"/>
                </a:lnTo>
                <a:lnTo>
                  <a:pt x="9697300" y="7043599"/>
                </a:lnTo>
                <a:lnTo>
                  <a:pt x="0" y="7043599"/>
                </a:lnTo>
                <a:lnTo>
                  <a:pt x="0" y="0"/>
                </a:lnTo>
                <a:close/>
              </a:path>
            </a:pathLst>
          </a:custGeom>
          <a:blipFill>
            <a:blip r:embed="rId2"/>
            <a:stretch>
              <a:fillRect l="0" t="0" r="0" b="0"/>
            </a:stretch>
          </a:blipFill>
        </p:spPr>
      </p:sp>
      <p:sp>
        <p:nvSpPr>
          <p:cNvPr name="TextBox 15" id="15"/>
          <p:cNvSpPr txBox="true"/>
          <p:nvPr/>
        </p:nvSpPr>
        <p:spPr>
          <a:xfrm rot="0">
            <a:off x="2122283" y="2499696"/>
            <a:ext cx="5779522" cy="1118858"/>
          </a:xfrm>
          <a:prstGeom prst="rect">
            <a:avLst/>
          </a:prstGeom>
        </p:spPr>
        <p:txBody>
          <a:bodyPr anchor="t" rtlCol="false" tIns="0" lIns="0" bIns="0" rIns="0">
            <a:spAutoFit/>
          </a:bodyPr>
          <a:lstStyle/>
          <a:p>
            <a:pPr>
              <a:lnSpc>
                <a:spcPts val="4480"/>
              </a:lnSpc>
              <a:spcBef>
                <a:spcPct val="0"/>
              </a:spcBef>
            </a:pPr>
            <a:r>
              <a:rPr lang="en-US" sz="3200">
                <a:solidFill>
                  <a:srgbClr val="000000"/>
                </a:solidFill>
                <a:latin typeface="Roboto Bold"/>
              </a:rPr>
              <a:t>Solicita valores de salida para cada combinación de bits</a:t>
            </a:r>
          </a:p>
        </p:txBody>
      </p:sp>
      <p:sp>
        <p:nvSpPr>
          <p:cNvPr name="TextBox 16" id="16"/>
          <p:cNvSpPr txBox="true"/>
          <p:nvPr/>
        </p:nvSpPr>
        <p:spPr>
          <a:xfrm rot="0">
            <a:off x="2122283" y="5273519"/>
            <a:ext cx="5589007" cy="2242820"/>
          </a:xfrm>
          <a:prstGeom prst="rect">
            <a:avLst/>
          </a:prstGeom>
        </p:spPr>
        <p:txBody>
          <a:bodyPr anchor="t" rtlCol="false" tIns="0" lIns="0" bIns="0" rIns="0">
            <a:spAutoFit/>
          </a:bodyPr>
          <a:lstStyle/>
          <a:p>
            <a:pPr>
              <a:lnSpc>
                <a:spcPts val="4480"/>
              </a:lnSpc>
            </a:pPr>
            <a:r>
              <a:rPr lang="en-US" sz="3200">
                <a:solidFill>
                  <a:srgbClr val="000000"/>
                </a:solidFill>
                <a:latin typeface="Roboto Bold"/>
              </a:rPr>
              <a:t>Almacena en una lista las filas que tienen un valor de salida igual a 1.</a:t>
            </a:r>
          </a:p>
          <a:p>
            <a:pPr>
              <a:lnSpc>
                <a:spcPts val="4480"/>
              </a:lnSpc>
              <a:spcBef>
                <a:spcPct val="0"/>
              </a:spcBef>
            </a:pPr>
          </a:p>
        </p:txBody>
      </p:sp>
      <p:sp>
        <p:nvSpPr>
          <p:cNvPr name="TextBox 17" id="17"/>
          <p:cNvSpPr txBox="true"/>
          <p:nvPr/>
        </p:nvSpPr>
        <p:spPr>
          <a:xfrm rot="0">
            <a:off x="1640056" y="8551545"/>
            <a:ext cx="16501578" cy="1735455"/>
          </a:xfrm>
          <a:prstGeom prst="rect">
            <a:avLst/>
          </a:prstGeom>
        </p:spPr>
        <p:txBody>
          <a:bodyPr anchor="t" rtlCol="false" tIns="0" lIns="0" bIns="0" rIns="0">
            <a:spAutoFit/>
          </a:bodyPr>
          <a:lstStyle/>
          <a:p>
            <a:pPr>
              <a:lnSpc>
                <a:spcPts val="4620"/>
              </a:lnSpc>
            </a:pPr>
            <a:r>
              <a:rPr lang="en-US" sz="3300">
                <a:solidFill>
                  <a:srgbClr val="000000"/>
                </a:solidFill>
                <a:latin typeface="Roboto Bold"/>
              </a:rPr>
              <a:t>Si hay filas con valor de salida 1, se procede a mostrar las expresiones booleanas correspondientes a estas filas. En caso contrario, muestra un mensaje.</a:t>
            </a:r>
          </a:p>
          <a:p>
            <a:pPr>
              <a:lnSpc>
                <a:spcPts val="4620"/>
              </a:lnSpc>
              <a:spcBef>
                <a:spcPct val="0"/>
              </a:spcBef>
            </a:pPr>
          </a:p>
        </p:txBody>
      </p:sp>
      <p:sp>
        <p:nvSpPr>
          <p:cNvPr name="TextBox 18" id="18"/>
          <p:cNvSpPr txBox="true"/>
          <p:nvPr/>
        </p:nvSpPr>
        <p:spPr>
          <a:xfrm rot="0">
            <a:off x="0" y="150919"/>
            <a:ext cx="18141634" cy="695961"/>
          </a:xfrm>
          <a:prstGeom prst="rect">
            <a:avLst/>
          </a:prstGeom>
        </p:spPr>
        <p:txBody>
          <a:bodyPr anchor="t" rtlCol="false" tIns="0" lIns="0" bIns="0" rIns="0">
            <a:spAutoFit/>
          </a:bodyPr>
          <a:lstStyle/>
          <a:p>
            <a:pPr>
              <a:lnSpc>
                <a:spcPts val="5739"/>
              </a:lnSpc>
              <a:spcBef>
                <a:spcPct val="0"/>
              </a:spcBef>
            </a:pPr>
            <a:r>
              <a:rPr lang="en-US" sz="4099">
                <a:solidFill>
                  <a:srgbClr val="000000"/>
                </a:solidFill>
                <a:latin typeface="Roboto Bold"/>
              </a:rPr>
              <a:t>Procesamiento de valores de salida y generación de expresiones booleanas:</a:t>
            </a:r>
          </a:p>
        </p:txBody>
      </p:sp>
    </p:spTree>
  </p:cSld>
  <p:clrMapOvr>
    <a:masterClrMapping/>
  </p:clrMapOvr>
</p:sld>
</file>

<file path=ppt/slides/slide4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438151" y="2258701"/>
            <a:ext cx="2429662" cy="1495227"/>
            <a:chOff x="0" y="0"/>
            <a:chExt cx="1573234" cy="968177"/>
          </a:xfrm>
        </p:grpSpPr>
        <p:sp>
          <p:nvSpPr>
            <p:cNvPr name="Freeform 3" id="3"/>
            <p:cNvSpPr/>
            <p:nvPr/>
          </p:nvSpPr>
          <p:spPr>
            <a:xfrm flipH="false" flipV="false" rot="0">
              <a:off x="0" y="0"/>
              <a:ext cx="1573234" cy="968177"/>
            </a:xfrm>
            <a:custGeom>
              <a:avLst/>
              <a:gdLst/>
              <a:ahLst/>
              <a:cxnLst/>
              <a:rect r="r" b="b" t="t" l="l"/>
              <a:pathLst>
                <a:path h="968177" w="1573234">
                  <a:moveTo>
                    <a:pt x="1573234" y="484088"/>
                  </a:moveTo>
                  <a:lnTo>
                    <a:pt x="1166834" y="0"/>
                  </a:lnTo>
                  <a:lnTo>
                    <a:pt x="1166834" y="203200"/>
                  </a:lnTo>
                  <a:lnTo>
                    <a:pt x="0" y="203200"/>
                  </a:lnTo>
                  <a:lnTo>
                    <a:pt x="0" y="764977"/>
                  </a:lnTo>
                  <a:lnTo>
                    <a:pt x="1166834" y="764977"/>
                  </a:lnTo>
                  <a:lnTo>
                    <a:pt x="1166834" y="968177"/>
                  </a:lnTo>
                  <a:lnTo>
                    <a:pt x="1573234" y="484088"/>
                  </a:lnTo>
                  <a:close/>
                </a:path>
              </a:pathLst>
            </a:custGeom>
            <a:solidFill>
              <a:srgbClr val="058289"/>
            </a:solidFill>
          </p:spPr>
        </p:sp>
        <p:sp>
          <p:nvSpPr>
            <p:cNvPr name="TextBox 4" id="4"/>
            <p:cNvSpPr txBox="true"/>
            <p:nvPr/>
          </p:nvSpPr>
          <p:spPr>
            <a:xfrm>
              <a:off x="0" y="127000"/>
              <a:ext cx="1471634" cy="637977"/>
            </a:xfrm>
            <a:prstGeom prst="rect">
              <a:avLst/>
            </a:prstGeom>
          </p:spPr>
          <p:txBody>
            <a:bodyPr anchor="ctr" rtlCol="false" tIns="190500" lIns="190500" bIns="190500" rIns="190500"/>
            <a:lstStyle/>
            <a:p>
              <a:pPr algn="ctr">
                <a:lnSpc>
                  <a:spcPts val="4200"/>
                </a:lnSpc>
              </a:pPr>
              <a:r>
                <a:rPr lang="en-US" sz="3000" spc="150">
                  <a:solidFill>
                    <a:srgbClr val="FFFFFF"/>
                  </a:solidFill>
                  <a:latin typeface="Roboto Bold"/>
                </a:rPr>
                <a:t>1.</a:t>
              </a:r>
            </a:p>
          </p:txBody>
        </p:sp>
      </p:grpSp>
      <p:grpSp>
        <p:nvGrpSpPr>
          <p:cNvPr name="Group 5" id="5"/>
          <p:cNvGrpSpPr/>
          <p:nvPr/>
        </p:nvGrpSpPr>
        <p:grpSpPr>
          <a:xfrm rot="0">
            <a:off x="-438151" y="5165749"/>
            <a:ext cx="2429662" cy="1485702"/>
            <a:chOff x="0" y="0"/>
            <a:chExt cx="1573234" cy="962009"/>
          </a:xfrm>
        </p:grpSpPr>
        <p:sp>
          <p:nvSpPr>
            <p:cNvPr name="Freeform 6" id="6"/>
            <p:cNvSpPr/>
            <p:nvPr/>
          </p:nvSpPr>
          <p:spPr>
            <a:xfrm flipH="false" flipV="false" rot="0">
              <a:off x="0" y="0"/>
              <a:ext cx="1573234" cy="962009"/>
            </a:xfrm>
            <a:custGeom>
              <a:avLst/>
              <a:gdLst/>
              <a:ahLst/>
              <a:cxnLst/>
              <a:rect r="r" b="b" t="t" l="l"/>
              <a:pathLst>
                <a:path h="962009" w="1573234">
                  <a:moveTo>
                    <a:pt x="1573234" y="481005"/>
                  </a:moveTo>
                  <a:lnTo>
                    <a:pt x="1166834" y="0"/>
                  </a:lnTo>
                  <a:lnTo>
                    <a:pt x="1166834" y="203200"/>
                  </a:lnTo>
                  <a:lnTo>
                    <a:pt x="0" y="203200"/>
                  </a:lnTo>
                  <a:lnTo>
                    <a:pt x="0" y="758809"/>
                  </a:lnTo>
                  <a:lnTo>
                    <a:pt x="1166834" y="758809"/>
                  </a:lnTo>
                  <a:lnTo>
                    <a:pt x="1166834" y="962009"/>
                  </a:lnTo>
                  <a:lnTo>
                    <a:pt x="1573234" y="481005"/>
                  </a:lnTo>
                  <a:close/>
                </a:path>
              </a:pathLst>
            </a:custGeom>
            <a:solidFill>
              <a:srgbClr val="058289"/>
            </a:solidFill>
          </p:spPr>
        </p:sp>
        <p:sp>
          <p:nvSpPr>
            <p:cNvPr name="TextBox 7" id="7"/>
            <p:cNvSpPr txBox="true"/>
            <p:nvPr/>
          </p:nvSpPr>
          <p:spPr>
            <a:xfrm>
              <a:off x="0" y="136525"/>
              <a:ext cx="1471634" cy="622284"/>
            </a:xfrm>
            <a:prstGeom prst="rect">
              <a:avLst/>
            </a:prstGeom>
          </p:spPr>
          <p:txBody>
            <a:bodyPr anchor="ctr" rtlCol="false" tIns="190500" lIns="190500" bIns="190500" rIns="190500"/>
            <a:lstStyle/>
            <a:p>
              <a:pPr algn="ctr">
                <a:lnSpc>
                  <a:spcPts val="4199"/>
                </a:lnSpc>
              </a:pPr>
              <a:r>
                <a:rPr lang="en-US" sz="2999" spc="149">
                  <a:solidFill>
                    <a:srgbClr val="FFFFFF"/>
                  </a:solidFill>
                  <a:latin typeface="Roboto Bold"/>
                </a:rPr>
                <a:t>2.</a:t>
              </a:r>
            </a:p>
          </p:txBody>
        </p:sp>
      </p:grpSp>
      <p:grpSp>
        <p:nvGrpSpPr>
          <p:cNvPr name="Group 8" id="8"/>
          <p:cNvGrpSpPr/>
          <p:nvPr/>
        </p:nvGrpSpPr>
        <p:grpSpPr>
          <a:xfrm rot="-5400000">
            <a:off x="8660554" y="-8598746"/>
            <a:ext cx="966892" cy="18288000"/>
            <a:chOff x="0" y="0"/>
            <a:chExt cx="273210" cy="5167563"/>
          </a:xfrm>
        </p:grpSpPr>
        <p:sp>
          <p:nvSpPr>
            <p:cNvPr name="Freeform 9" id="9"/>
            <p:cNvSpPr/>
            <p:nvPr/>
          </p:nvSpPr>
          <p:spPr>
            <a:xfrm flipH="false" flipV="false" rot="0">
              <a:off x="0" y="0"/>
              <a:ext cx="273211" cy="5167563"/>
            </a:xfrm>
            <a:custGeom>
              <a:avLst/>
              <a:gdLst/>
              <a:ahLst/>
              <a:cxnLst/>
              <a:rect r="r" b="b" t="t" l="l"/>
              <a:pathLst>
                <a:path h="5167563" w="273211">
                  <a:moveTo>
                    <a:pt x="0" y="0"/>
                  </a:moveTo>
                  <a:lnTo>
                    <a:pt x="273211" y="0"/>
                  </a:lnTo>
                  <a:lnTo>
                    <a:pt x="273211" y="5167563"/>
                  </a:lnTo>
                  <a:lnTo>
                    <a:pt x="0" y="5167563"/>
                  </a:lnTo>
                  <a:close/>
                </a:path>
              </a:pathLst>
            </a:custGeom>
            <a:solidFill>
              <a:srgbClr val="058289"/>
            </a:solidFill>
          </p:spPr>
        </p:sp>
        <p:sp>
          <p:nvSpPr>
            <p:cNvPr name="TextBox 10" id="10"/>
            <p:cNvSpPr txBox="true"/>
            <p:nvPr/>
          </p:nvSpPr>
          <p:spPr>
            <a:xfrm>
              <a:off x="0" y="-38100"/>
              <a:ext cx="273210" cy="5205663"/>
            </a:xfrm>
            <a:prstGeom prst="rect">
              <a:avLst/>
            </a:prstGeom>
          </p:spPr>
          <p:txBody>
            <a:bodyPr anchor="ctr" rtlCol="false" tIns="50800" lIns="50800" bIns="50800" rIns="50800"/>
            <a:lstStyle/>
            <a:p>
              <a:pPr algn="ctr">
                <a:lnSpc>
                  <a:spcPts val="2659"/>
                </a:lnSpc>
              </a:pPr>
            </a:p>
          </p:txBody>
        </p:sp>
      </p:grpSp>
      <p:sp>
        <p:nvSpPr>
          <p:cNvPr name="Freeform 11" id="11"/>
          <p:cNvSpPr/>
          <p:nvPr/>
        </p:nvSpPr>
        <p:spPr>
          <a:xfrm flipH="false" flipV="false" rot="0">
            <a:off x="7711291" y="1315670"/>
            <a:ext cx="10430343" cy="6350045"/>
          </a:xfrm>
          <a:custGeom>
            <a:avLst/>
            <a:gdLst/>
            <a:ahLst/>
            <a:cxnLst/>
            <a:rect r="r" b="b" t="t" l="l"/>
            <a:pathLst>
              <a:path h="6350045" w="10430343">
                <a:moveTo>
                  <a:pt x="0" y="0"/>
                </a:moveTo>
                <a:lnTo>
                  <a:pt x="10430343" y="0"/>
                </a:lnTo>
                <a:lnTo>
                  <a:pt x="10430343" y="6350046"/>
                </a:lnTo>
                <a:lnTo>
                  <a:pt x="0" y="6350046"/>
                </a:lnTo>
                <a:lnTo>
                  <a:pt x="0" y="0"/>
                </a:lnTo>
                <a:close/>
              </a:path>
            </a:pathLst>
          </a:custGeom>
          <a:blipFill>
            <a:blip r:embed="rId2"/>
            <a:stretch>
              <a:fillRect l="0" t="0" r="0" b="0"/>
            </a:stretch>
          </a:blipFill>
        </p:spPr>
      </p:sp>
      <p:sp>
        <p:nvSpPr>
          <p:cNvPr name="TextBox 12" id="12"/>
          <p:cNvSpPr txBox="true"/>
          <p:nvPr/>
        </p:nvSpPr>
        <p:spPr>
          <a:xfrm rot="0">
            <a:off x="1991511" y="1982961"/>
            <a:ext cx="5779522" cy="2804783"/>
          </a:xfrm>
          <a:prstGeom prst="rect">
            <a:avLst/>
          </a:prstGeom>
        </p:spPr>
        <p:txBody>
          <a:bodyPr anchor="t" rtlCol="false" tIns="0" lIns="0" bIns="0" rIns="0">
            <a:spAutoFit/>
          </a:bodyPr>
          <a:lstStyle/>
          <a:p>
            <a:pPr marL="690984" indent="-345492" lvl="1">
              <a:lnSpc>
                <a:spcPts val="4480"/>
              </a:lnSpc>
              <a:buFont typeface="Arial"/>
              <a:buChar char="•"/>
            </a:pPr>
            <a:r>
              <a:rPr lang="en-US" sz="3200">
                <a:solidFill>
                  <a:srgbClr val="000000"/>
                </a:solidFill>
                <a:latin typeface="Roboto Bold"/>
              </a:rPr>
              <a:t>Si hay filas con valor de salida igual a 1, muestra los encabezados y las combinaciones.</a:t>
            </a:r>
          </a:p>
          <a:p>
            <a:pPr>
              <a:lnSpc>
                <a:spcPts val="4480"/>
              </a:lnSpc>
              <a:spcBef>
                <a:spcPct val="0"/>
              </a:spcBef>
            </a:pPr>
          </a:p>
        </p:txBody>
      </p:sp>
      <p:sp>
        <p:nvSpPr>
          <p:cNvPr name="TextBox 13" id="13"/>
          <p:cNvSpPr txBox="true"/>
          <p:nvPr/>
        </p:nvSpPr>
        <p:spPr>
          <a:xfrm rot="0">
            <a:off x="1991511" y="5234305"/>
            <a:ext cx="5224860" cy="5052695"/>
          </a:xfrm>
          <a:prstGeom prst="rect">
            <a:avLst/>
          </a:prstGeom>
        </p:spPr>
        <p:txBody>
          <a:bodyPr anchor="t" rtlCol="false" tIns="0" lIns="0" bIns="0" rIns="0">
            <a:spAutoFit/>
          </a:bodyPr>
          <a:lstStyle/>
          <a:p>
            <a:pPr marL="690881" indent="-345440" lvl="1">
              <a:lnSpc>
                <a:spcPts val="4480"/>
              </a:lnSpc>
              <a:buFont typeface="Arial"/>
              <a:buChar char="•"/>
            </a:pPr>
            <a:r>
              <a:rPr lang="en-US" sz="3200">
                <a:solidFill>
                  <a:srgbClr val="000000"/>
                </a:solidFill>
                <a:latin typeface="Roboto Bold"/>
              </a:rPr>
              <a:t>Genera las expresiones booleanas correspondientes.</a:t>
            </a:r>
          </a:p>
          <a:p>
            <a:pPr>
              <a:lnSpc>
                <a:spcPts val="4480"/>
              </a:lnSpc>
            </a:pPr>
          </a:p>
          <a:p>
            <a:pPr marL="690881" indent="-345440" lvl="1">
              <a:lnSpc>
                <a:spcPts val="4480"/>
              </a:lnSpc>
              <a:buFont typeface="Arial"/>
              <a:buChar char="•"/>
            </a:pPr>
            <a:r>
              <a:rPr lang="en-US" sz="3200">
                <a:solidFill>
                  <a:srgbClr val="000000"/>
                </a:solidFill>
                <a:latin typeface="Roboto Bold"/>
              </a:rPr>
              <a:t> Las expresiones se construyen usando las letras que representan los bits.</a:t>
            </a:r>
          </a:p>
          <a:p>
            <a:pPr>
              <a:lnSpc>
                <a:spcPts val="4480"/>
              </a:lnSpc>
              <a:spcBef>
                <a:spcPct val="0"/>
              </a:spcBef>
            </a:pPr>
          </a:p>
        </p:txBody>
      </p:sp>
      <p:sp>
        <p:nvSpPr>
          <p:cNvPr name="TextBox 14" id="14"/>
          <p:cNvSpPr txBox="true"/>
          <p:nvPr/>
        </p:nvSpPr>
        <p:spPr>
          <a:xfrm rot="0">
            <a:off x="0" y="150919"/>
            <a:ext cx="18141634" cy="695961"/>
          </a:xfrm>
          <a:prstGeom prst="rect">
            <a:avLst/>
          </a:prstGeom>
        </p:spPr>
        <p:txBody>
          <a:bodyPr anchor="t" rtlCol="false" tIns="0" lIns="0" bIns="0" rIns="0">
            <a:spAutoFit/>
          </a:bodyPr>
          <a:lstStyle/>
          <a:p>
            <a:pPr>
              <a:lnSpc>
                <a:spcPts val="5739"/>
              </a:lnSpc>
              <a:spcBef>
                <a:spcPct val="0"/>
              </a:spcBef>
            </a:pPr>
            <a:r>
              <a:rPr lang="en-US" sz="4099">
                <a:solidFill>
                  <a:srgbClr val="000000"/>
                </a:solidFill>
                <a:latin typeface="Roboto Bold"/>
              </a:rPr>
              <a:t>Procesamiento de valores de salida y generación de expresiones booleanas:</a:t>
            </a:r>
          </a:p>
        </p:txBody>
      </p:sp>
      <p:grpSp>
        <p:nvGrpSpPr>
          <p:cNvPr name="Group 15" id="15"/>
          <p:cNvGrpSpPr/>
          <p:nvPr/>
        </p:nvGrpSpPr>
        <p:grpSpPr>
          <a:xfrm rot="0">
            <a:off x="-438151" y="7880176"/>
            <a:ext cx="2429662" cy="1485702"/>
            <a:chOff x="0" y="0"/>
            <a:chExt cx="1573234" cy="962009"/>
          </a:xfrm>
        </p:grpSpPr>
        <p:sp>
          <p:nvSpPr>
            <p:cNvPr name="Freeform 16" id="16"/>
            <p:cNvSpPr/>
            <p:nvPr/>
          </p:nvSpPr>
          <p:spPr>
            <a:xfrm flipH="false" flipV="false" rot="0">
              <a:off x="0" y="0"/>
              <a:ext cx="1573234" cy="962009"/>
            </a:xfrm>
            <a:custGeom>
              <a:avLst/>
              <a:gdLst/>
              <a:ahLst/>
              <a:cxnLst/>
              <a:rect r="r" b="b" t="t" l="l"/>
              <a:pathLst>
                <a:path h="962009" w="1573234">
                  <a:moveTo>
                    <a:pt x="1573234" y="481005"/>
                  </a:moveTo>
                  <a:lnTo>
                    <a:pt x="1166834" y="0"/>
                  </a:lnTo>
                  <a:lnTo>
                    <a:pt x="1166834" y="203200"/>
                  </a:lnTo>
                  <a:lnTo>
                    <a:pt x="0" y="203200"/>
                  </a:lnTo>
                  <a:lnTo>
                    <a:pt x="0" y="758809"/>
                  </a:lnTo>
                  <a:lnTo>
                    <a:pt x="1166834" y="758809"/>
                  </a:lnTo>
                  <a:lnTo>
                    <a:pt x="1166834" y="962009"/>
                  </a:lnTo>
                  <a:lnTo>
                    <a:pt x="1573234" y="481005"/>
                  </a:lnTo>
                  <a:close/>
                </a:path>
              </a:pathLst>
            </a:custGeom>
            <a:solidFill>
              <a:srgbClr val="058289"/>
            </a:solidFill>
          </p:spPr>
        </p:sp>
        <p:sp>
          <p:nvSpPr>
            <p:cNvPr name="TextBox 17" id="17"/>
            <p:cNvSpPr txBox="true"/>
            <p:nvPr/>
          </p:nvSpPr>
          <p:spPr>
            <a:xfrm>
              <a:off x="0" y="136525"/>
              <a:ext cx="1471634" cy="622284"/>
            </a:xfrm>
            <a:prstGeom prst="rect">
              <a:avLst/>
            </a:prstGeom>
          </p:spPr>
          <p:txBody>
            <a:bodyPr anchor="ctr" rtlCol="false" tIns="190500" lIns="190500" bIns="190500" rIns="190500"/>
            <a:lstStyle/>
            <a:p>
              <a:pPr algn="ctr">
                <a:lnSpc>
                  <a:spcPts val="4199"/>
                </a:lnSpc>
              </a:pPr>
              <a:r>
                <a:rPr lang="en-US" sz="2999" spc="149">
                  <a:solidFill>
                    <a:srgbClr val="FFFFFF"/>
                  </a:solidFill>
                  <a:latin typeface="Roboto Bold"/>
                </a:rPr>
                <a:t>3.</a:t>
              </a:r>
            </a:p>
          </p:txBody>
        </p:sp>
      </p:grpSp>
    </p:spTree>
  </p:cSld>
  <p:clrMapOvr>
    <a:masterClrMapping/>
  </p:clrMapOvr>
</p:sld>
</file>

<file path=ppt/slides/slide44.xml><?xml version="1.0" encoding="utf-8"?>
<p:sld xmlns:p="http://schemas.openxmlformats.org/presentationml/2006/main" xmlns:a="http://schemas.openxmlformats.org/drawingml/2006/main">
  <p:cSld>
    <p:bg>
      <p:bgPr>
        <a:solidFill>
          <a:srgbClr val="058289"/>
        </a:solidFill>
      </p:bgPr>
    </p:bg>
    <p:spTree>
      <p:nvGrpSpPr>
        <p:cNvPr id="1" name=""/>
        <p:cNvGrpSpPr/>
        <p:nvPr/>
      </p:nvGrpSpPr>
      <p:grpSpPr>
        <a:xfrm>
          <a:off x="0" y="0"/>
          <a:ext cx="0" cy="0"/>
          <a:chOff x="0" y="0"/>
          <a:chExt cx="0" cy="0"/>
        </a:xfrm>
      </p:grpSpPr>
      <p:grpSp>
        <p:nvGrpSpPr>
          <p:cNvPr name="Group 2" id="2"/>
          <p:cNvGrpSpPr/>
          <p:nvPr/>
        </p:nvGrpSpPr>
        <p:grpSpPr>
          <a:xfrm rot="0">
            <a:off x="-785769" y="-788359"/>
            <a:ext cx="9584278" cy="11863717"/>
            <a:chOff x="0" y="0"/>
            <a:chExt cx="2524254" cy="3124600"/>
          </a:xfrm>
        </p:grpSpPr>
        <p:sp>
          <p:nvSpPr>
            <p:cNvPr name="Freeform 3" id="3"/>
            <p:cNvSpPr/>
            <p:nvPr/>
          </p:nvSpPr>
          <p:spPr>
            <a:xfrm flipH="false" flipV="false" rot="0">
              <a:off x="0" y="0"/>
              <a:ext cx="2524254" cy="3124600"/>
            </a:xfrm>
            <a:custGeom>
              <a:avLst/>
              <a:gdLst/>
              <a:ahLst/>
              <a:cxnLst/>
              <a:rect r="r" b="b" t="t" l="l"/>
              <a:pathLst>
                <a:path h="3124600" w="2524254">
                  <a:moveTo>
                    <a:pt x="0" y="0"/>
                  </a:moveTo>
                  <a:lnTo>
                    <a:pt x="2524254" y="0"/>
                  </a:lnTo>
                  <a:lnTo>
                    <a:pt x="2524254" y="3124600"/>
                  </a:lnTo>
                  <a:lnTo>
                    <a:pt x="0" y="3124600"/>
                  </a:lnTo>
                  <a:close/>
                </a:path>
              </a:pathLst>
            </a:custGeom>
            <a:solidFill>
              <a:srgbClr val="FFFFFF"/>
            </a:solidFill>
          </p:spPr>
        </p:sp>
        <p:sp>
          <p:nvSpPr>
            <p:cNvPr name="TextBox 4" id="4"/>
            <p:cNvSpPr txBox="true"/>
            <p:nvPr/>
          </p:nvSpPr>
          <p:spPr>
            <a:xfrm>
              <a:off x="0" y="-47625"/>
              <a:ext cx="2524254" cy="3172225"/>
            </a:xfrm>
            <a:prstGeom prst="rect">
              <a:avLst/>
            </a:prstGeom>
          </p:spPr>
          <p:txBody>
            <a:bodyPr anchor="ctr" rtlCol="false" tIns="50800" lIns="50800" bIns="50800" rIns="50800"/>
            <a:lstStyle/>
            <a:p>
              <a:pPr algn="ctr">
                <a:lnSpc>
                  <a:spcPts val="3499"/>
                </a:lnSpc>
              </a:pPr>
            </a:p>
          </p:txBody>
        </p:sp>
      </p:grpSp>
      <p:grpSp>
        <p:nvGrpSpPr>
          <p:cNvPr name="Group 5" id="5"/>
          <p:cNvGrpSpPr/>
          <p:nvPr/>
        </p:nvGrpSpPr>
        <p:grpSpPr>
          <a:xfrm rot="0">
            <a:off x="9439275" y="1028700"/>
            <a:ext cx="8229600" cy="8229600"/>
            <a:chOff x="0" y="0"/>
            <a:chExt cx="2167467" cy="2167467"/>
          </a:xfrm>
        </p:grpSpPr>
        <p:sp>
          <p:nvSpPr>
            <p:cNvPr name="Freeform 6" id="6"/>
            <p:cNvSpPr/>
            <p:nvPr/>
          </p:nvSpPr>
          <p:spPr>
            <a:xfrm flipH="false" flipV="false" rot="0">
              <a:off x="0" y="0"/>
              <a:ext cx="2167467" cy="2167467"/>
            </a:xfrm>
            <a:custGeom>
              <a:avLst/>
              <a:gdLst/>
              <a:ahLst/>
              <a:cxnLst/>
              <a:rect r="r" b="b" t="t" l="l"/>
              <a:pathLst>
                <a:path h="2167467" w="2167467">
                  <a:moveTo>
                    <a:pt x="0" y="0"/>
                  </a:moveTo>
                  <a:lnTo>
                    <a:pt x="2167467" y="0"/>
                  </a:lnTo>
                  <a:lnTo>
                    <a:pt x="2167467" y="2167467"/>
                  </a:lnTo>
                  <a:lnTo>
                    <a:pt x="0" y="2167467"/>
                  </a:lnTo>
                  <a:close/>
                </a:path>
              </a:pathLst>
            </a:custGeom>
            <a:solidFill>
              <a:srgbClr val="238A8F"/>
            </a:solidFill>
            <a:ln w="47625" cap="sq">
              <a:solidFill>
                <a:srgbClr val="FFFFFF"/>
              </a:solidFill>
              <a:prstDash val="solid"/>
              <a:miter/>
            </a:ln>
          </p:spPr>
        </p:sp>
        <p:sp>
          <p:nvSpPr>
            <p:cNvPr name="TextBox 7" id="7"/>
            <p:cNvSpPr txBox="true"/>
            <p:nvPr/>
          </p:nvSpPr>
          <p:spPr>
            <a:xfrm>
              <a:off x="0" y="-47625"/>
              <a:ext cx="2167467" cy="2215092"/>
            </a:xfrm>
            <a:prstGeom prst="rect">
              <a:avLst/>
            </a:prstGeom>
          </p:spPr>
          <p:txBody>
            <a:bodyPr anchor="ctr" rtlCol="false" tIns="50800" lIns="50800" bIns="50800" rIns="50800"/>
            <a:lstStyle/>
            <a:p>
              <a:pPr algn="ctr">
                <a:lnSpc>
                  <a:spcPts val="3499"/>
                </a:lnSpc>
              </a:pPr>
            </a:p>
          </p:txBody>
        </p:sp>
      </p:grpSp>
      <p:grpSp>
        <p:nvGrpSpPr>
          <p:cNvPr name="Group 8" id="8"/>
          <p:cNvGrpSpPr/>
          <p:nvPr/>
        </p:nvGrpSpPr>
        <p:grpSpPr>
          <a:xfrm rot="0">
            <a:off x="8798508" y="-423883"/>
            <a:ext cx="345492" cy="11134766"/>
            <a:chOff x="0" y="0"/>
            <a:chExt cx="97624" cy="3146304"/>
          </a:xfrm>
        </p:grpSpPr>
        <p:sp>
          <p:nvSpPr>
            <p:cNvPr name="Freeform 9" id="9"/>
            <p:cNvSpPr/>
            <p:nvPr/>
          </p:nvSpPr>
          <p:spPr>
            <a:xfrm flipH="false" flipV="false" rot="0">
              <a:off x="0" y="0"/>
              <a:ext cx="97624" cy="3146304"/>
            </a:xfrm>
            <a:custGeom>
              <a:avLst/>
              <a:gdLst/>
              <a:ahLst/>
              <a:cxnLst/>
              <a:rect r="r" b="b" t="t" l="l"/>
              <a:pathLst>
                <a:path h="3146304" w="97624">
                  <a:moveTo>
                    <a:pt x="0" y="0"/>
                  </a:moveTo>
                  <a:lnTo>
                    <a:pt x="97624" y="0"/>
                  </a:lnTo>
                  <a:lnTo>
                    <a:pt x="97624" y="3146304"/>
                  </a:lnTo>
                  <a:lnTo>
                    <a:pt x="0" y="3146304"/>
                  </a:lnTo>
                  <a:close/>
                </a:path>
              </a:pathLst>
            </a:custGeom>
            <a:solidFill>
              <a:srgbClr val="000000"/>
            </a:solidFill>
          </p:spPr>
        </p:sp>
        <p:sp>
          <p:nvSpPr>
            <p:cNvPr name="TextBox 10" id="10"/>
            <p:cNvSpPr txBox="true"/>
            <p:nvPr/>
          </p:nvSpPr>
          <p:spPr>
            <a:xfrm>
              <a:off x="0" y="-38100"/>
              <a:ext cx="97624" cy="3184404"/>
            </a:xfrm>
            <a:prstGeom prst="rect">
              <a:avLst/>
            </a:prstGeom>
          </p:spPr>
          <p:txBody>
            <a:bodyPr anchor="ctr" rtlCol="false" tIns="50800" lIns="50800" bIns="50800" rIns="50800"/>
            <a:lstStyle/>
            <a:p>
              <a:pPr algn="ctr">
                <a:lnSpc>
                  <a:spcPts val="2659"/>
                </a:lnSpc>
              </a:pPr>
            </a:p>
          </p:txBody>
        </p:sp>
      </p:grpSp>
      <p:sp>
        <p:nvSpPr>
          <p:cNvPr name="TextBox 11" id="11"/>
          <p:cNvSpPr txBox="true"/>
          <p:nvPr/>
        </p:nvSpPr>
        <p:spPr>
          <a:xfrm rot="0">
            <a:off x="10129133" y="4649788"/>
            <a:ext cx="6849883" cy="1139824"/>
          </a:xfrm>
          <a:prstGeom prst="rect">
            <a:avLst/>
          </a:prstGeom>
        </p:spPr>
        <p:txBody>
          <a:bodyPr anchor="t" rtlCol="false" tIns="0" lIns="0" bIns="0" rIns="0">
            <a:spAutoFit/>
          </a:bodyPr>
          <a:lstStyle/>
          <a:p>
            <a:pPr algn="ctr">
              <a:lnSpc>
                <a:spcPts val="8499"/>
              </a:lnSpc>
            </a:pPr>
            <a:r>
              <a:rPr lang="en-US" sz="8499">
                <a:solidFill>
                  <a:srgbClr val="FFFFFF"/>
                </a:solidFill>
                <a:latin typeface="Roboto Bold"/>
              </a:rPr>
              <a:t>Depuración.</a:t>
            </a:r>
          </a:p>
        </p:txBody>
      </p:sp>
      <p:sp>
        <p:nvSpPr>
          <p:cNvPr name="TextBox 12" id="12"/>
          <p:cNvSpPr txBox="true"/>
          <p:nvPr/>
        </p:nvSpPr>
        <p:spPr>
          <a:xfrm rot="0">
            <a:off x="276225" y="3920078"/>
            <a:ext cx="8227008" cy="2380169"/>
          </a:xfrm>
          <a:prstGeom prst="rect">
            <a:avLst/>
          </a:prstGeom>
        </p:spPr>
        <p:txBody>
          <a:bodyPr anchor="t" rtlCol="false" tIns="0" lIns="0" bIns="0" rIns="0">
            <a:spAutoFit/>
          </a:bodyPr>
          <a:lstStyle/>
          <a:p>
            <a:pPr marL="734059" indent="-367030" lvl="1">
              <a:lnSpc>
                <a:spcPts val="4759"/>
              </a:lnSpc>
              <a:buFont typeface="Arial"/>
              <a:buChar char="•"/>
            </a:pPr>
            <a:r>
              <a:rPr lang="en-US" sz="3399">
                <a:solidFill>
                  <a:srgbClr val="000000"/>
                </a:solidFill>
                <a:latin typeface="Open Sans Bold"/>
              </a:rPr>
              <a:t>Verificación de la lógica: Se revisa que la expresión generada por la tabla de verdad produzca los resultados esperados.</a:t>
            </a:r>
          </a:p>
        </p:txBody>
      </p:sp>
    </p:spTree>
  </p:cSld>
  <p:clrMapOvr>
    <a:masterClrMapping/>
  </p:clrMapOvr>
</p:sld>
</file>

<file path=ppt/slides/slide45.xml><?xml version="1.0" encoding="utf-8"?>
<p:sld xmlns:p="http://schemas.openxmlformats.org/presentationml/2006/main" xmlns:a="http://schemas.openxmlformats.org/drawingml/2006/main">
  <p:cSld>
    <p:bg>
      <p:bgPr>
        <a:solidFill>
          <a:srgbClr val="058289"/>
        </a:solidFill>
      </p:bgPr>
    </p:bg>
    <p:spTree>
      <p:nvGrpSpPr>
        <p:cNvPr id="1" name=""/>
        <p:cNvGrpSpPr/>
        <p:nvPr/>
      </p:nvGrpSpPr>
      <p:grpSpPr>
        <a:xfrm>
          <a:off x="0" y="0"/>
          <a:ext cx="0" cy="0"/>
          <a:chOff x="0" y="0"/>
          <a:chExt cx="0" cy="0"/>
        </a:xfrm>
      </p:grpSpPr>
      <p:sp>
        <p:nvSpPr>
          <p:cNvPr name="TextBox 2" id="2"/>
          <p:cNvSpPr txBox="true"/>
          <p:nvPr/>
        </p:nvSpPr>
        <p:spPr>
          <a:xfrm rot="0">
            <a:off x="2263372" y="4057650"/>
            <a:ext cx="13761256" cy="2171700"/>
          </a:xfrm>
          <a:prstGeom prst="rect">
            <a:avLst/>
          </a:prstGeom>
        </p:spPr>
        <p:txBody>
          <a:bodyPr anchor="t" rtlCol="false" tIns="0" lIns="0" bIns="0" rIns="0">
            <a:spAutoFit/>
          </a:bodyPr>
          <a:lstStyle/>
          <a:p>
            <a:pPr algn="ctr">
              <a:lnSpc>
                <a:spcPts val="17150"/>
              </a:lnSpc>
            </a:pPr>
            <a:r>
              <a:rPr lang="en-US" sz="14292">
                <a:solidFill>
                  <a:srgbClr val="FFFFFF"/>
                </a:solidFill>
                <a:latin typeface="Ruda"/>
              </a:rPr>
              <a:t>¿PREGUNTAS?</a:t>
            </a:r>
          </a:p>
        </p:txBody>
      </p:sp>
    </p:spTree>
  </p:cSld>
  <p:clrMapOvr>
    <a:masterClrMapping/>
  </p:clrMapOvr>
</p:sld>
</file>

<file path=ppt/slides/slide46.xml><?xml version="1.0" encoding="utf-8"?>
<p:sld xmlns:p="http://schemas.openxmlformats.org/presentationml/2006/main" xmlns:a="http://schemas.openxmlformats.org/drawingml/2006/main" xmlns:r="http://schemas.openxmlformats.org/officeDocument/2006/relationships">
  <p:cSld>
    <p:bg>
      <p:bgPr>
        <a:solidFill>
          <a:srgbClr val="058289"/>
        </a:solidFill>
      </p:bgPr>
    </p:bg>
    <p:spTree>
      <p:nvGrpSpPr>
        <p:cNvPr id="1" name=""/>
        <p:cNvGrpSpPr/>
        <p:nvPr/>
      </p:nvGrpSpPr>
      <p:grpSpPr>
        <a:xfrm>
          <a:off x="0" y="0"/>
          <a:ext cx="0" cy="0"/>
          <a:chOff x="0" y="0"/>
          <a:chExt cx="0" cy="0"/>
        </a:xfrm>
      </p:grpSpPr>
      <p:sp>
        <p:nvSpPr>
          <p:cNvPr name="TextBox 2" id="2"/>
          <p:cNvSpPr txBox="true"/>
          <p:nvPr/>
        </p:nvSpPr>
        <p:spPr>
          <a:xfrm rot="0">
            <a:off x="1028700" y="4640613"/>
            <a:ext cx="16230600" cy="1415349"/>
          </a:xfrm>
          <a:prstGeom prst="rect">
            <a:avLst/>
          </a:prstGeom>
        </p:spPr>
        <p:txBody>
          <a:bodyPr anchor="t" rtlCol="false" tIns="0" lIns="0" bIns="0" rIns="0">
            <a:spAutoFit/>
          </a:bodyPr>
          <a:lstStyle/>
          <a:p>
            <a:pPr algn="ctr">
              <a:lnSpc>
                <a:spcPts val="10080"/>
              </a:lnSpc>
            </a:pPr>
            <a:r>
              <a:rPr lang="en-US" sz="12000">
                <a:solidFill>
                  <a:srgbClr val="CAE8FF"/>
                </a:solidFill>
                <a:latin typeface="HK Grotesk Bold"/>
              </a:rPr>
              <a:t>GRACIAS</a:t>
            </a:r>
          </a:p>
        </p:txBody>
      </p:sp>
      <p:sp>
        <p:nvSpPr>
          <p:cNvPr name="Freeform 3" id="3"/>
          <p:cNvSpPr/>
          <p:nvPr/>
        </p:nvSpPr>
        <p:spPr>
          <a:xfrm flipH="false" flipV="false" rot="0">
            <a:off x="12722671" y="-2258858"/>
            <a:ext cx="18659536" cy="16963214"/>
          </a:xfrm>
          <a:custGeom>
            <a:avLst/>
            <a:gdLst/>
            <a:ahLst/>
            <a:cxnLst/>
            <a:rect r="r" b="b" t="t" l="l"/>
            <a:pathLst>
              <a:path h="16963214" w="18659536">
                <a:moveTo>
                  <a:pt x="0" y="0"/>
                </a:moveTo>
                <a:lnTo>
                  <a:pt x="18659536" y="0"/>
                </a:lnTo>
                <a:lnTo>
                  <a:pt x="18659536" y="16963214"/>
                </a:lnTo>
                <a:lnTo>
                  <a:pt x="0" y="1696321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3094207" y="-2258858"/>
            <a:ext cx="18659536" cy="16963214"/>
          </a:xfrm>
          <a:custGeom>
            <a:avLst/>
            <a:gdLst/>
            <a:ahLst/>
            <a:cxnLst/>
            <a:rect r="r" b="b" t="t" l="l"/>
            <a:pathLst>
              <a:path h="16963214" w="18659536">
                <a:moveTo>
                  <a:pt x="0" y="0"/>
                </a:moveTo>
                <a:lnTo>
                  <a:pt x="18659536" y="0"/>
                </a:lnTo>
                <a:lnTo>
                  <a:pt x="18659536" y="16963214"/>
                </a:lnTo>
                <a:lnTo>
                  <a:pt x="0" y="1696321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2700000">
            <a:off x="17158216" y="1860459"/>
            <a:ext cx="6566081" cy="6566081"/>
            <a:chOff x="0" y="0"/>
            <a:chExt cx="1913890" cy="1913890"/>
          </a:xfrm>
        </p:grpSpPr>
        <p:sp>
          <p:nvSpPr>
            <p:cNvPr name="Freeform 3" id="3"/>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058289"/>
            </a:solidFill>
          </p:spPr>
        </p:sp>
      </p:grpSp>
      <p:grpSp>
        <p:nvGrpSpPr>
          <p:cNvPr name="Group 4" id="4"/>
          <p:cNvGrpSpPr/>
          <p:nvPr/>
        </p:nvGrpSpPr>
        <p:grpSpPr>
          <a:xfrm rot="2700000">
            <a:off x="17853029" y="2217060"/>
            <a:ext cx="5852880" cy="5852880"/>
            <a:chOff x="0" y="0"/>
            <a:chExt cx="1913890" cy="1913890"/>
          </a:xfrm>
        </p:grpSpPr>
        <p:sp>
          <p:nvSpPr>
            <p:cNvPr name="Freeform 5" id="5"/>
            <p:cNvSpPr/>
            <p:nvPr/>
          </p:nvSpPr>
          <p:spPr>
            <a:xfrm flipH="false" flipV="false" rot="0">
              <a:off x="0" y="0"/>
              <a:ext cx="1913890" cy="1913890"/>
            </a:xfrm>
            <a:custGeom>
              <a:avLst/>
              <a:gdLst/>
              <a:ahLst/>
              <a:cxnLst/>
              <a:rect r="r" b="b" t="t" l="l"/>
              <a:pathLst>
                <a:path h="1913890" w="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FAFCFC"/>
            </a:solidFill>
          </p:spPr>
        </p:sp>
      </p:grpSp>
      <p:grpSp>
        <p:nvGrpSpPr>
          <p:cNvPr name="Group 6" id="6"/>
          <p:cNvGrpSpPr/>
          <p:nvPr/>
        </p:nvGrpSpPr>
        <p:grpSpPr>
          <a:xfrm rot="2700000">
            <a:off x="11143419" y="10534976"/>
            <a:ext cx="6164339" cy="6164339"/>
            <a:chOff x="0" y="0"/>
            <a:chExt cx="1913890" cy="1913890"/>
          </a:xfrm>
        </p:grpSpPr>
        <p:sp>
          <p:nvSpPr>
            <p:cNvPr name="Freeform 7" id="7"/>
            <p:cNvSpPr/>
            <p:nvPr/>
          </p:nvSpPr>
          <p:spPr>
            <a:xfrm flipH="false" flipV="false" rot="0">
              <a:off x="0" y="0"/>
              <a:ext cx="1913890" cy="1913890"/>
            </a:xfrm>
            <a:custGeom>
              <a:avLst/>
              <a:gdLst/>
              <a:ahLst/>
              <a:cxnLst/>
              <a:rect r="r" b="b" t="t" l="l"/>
              <a:pathLst>
                <a:path h="1913890" w="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7A8694"/>
            </a:solidFill>
          </p:spPr>
        </p:sp>
      </p:grpSp>
      <p:grpSp>
        <p:nvGrpSpPr>
          <p:cNvPr name="Group 8" id="8"/>
          <p:cNvGrpSpPr/>
          <p:nvPr/>
        </p:nvGrpSpPr>
        <p:grpSpPr>
          <a:xfrm rot="2700000">
            <a:off x="11832738" y="-5193115"/>
            <a:ext cx="6164339" cy="6164339"/>
            <a:chOff x="0" y="0"/>
            <a:chExt cx="1913890" cy="1913890"/>
          </a:xfrm>
        </p:grpSpPr>
        <p:sp>
          <p:nvSpPr>
            <p:cNvPr name="Freeform 9" id="9"/>
            <p:cNvSpPr/>
            <p:nvPr/>
          </p:nvSpPr>
          <p:spPr>
            <a:xfrm flipH="false" flipV="false" rot="0">
              <a:off x="0" y="0"/>
              <a:ext cx="1913890" cy="1913890"/>
            </a:xfrm>
            <a:custGeom>
              <a:avLst/>
              <a:gdLst/>
              <a:ahLst/>
              <a:cxnLst/>
              <a:rect r="r" b="b" t="t" l="l"/>
              <a:pathLst>
                <a:path h="1913890" w="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7A8694"/>
            </a:solidFill>
          </p:spPr>
        </p:sp>
      </p:grpSp>
      <p:sp>
        <p:nvSpPr>
          <p:cNvPr name="TextBox 10" id="10"/>
          <p:cNvSpPr txBox="true"/>
          <p:nvPr/>
        </p:nvSpPr>
        <p:spPr>
          <a:xfrm rot="0">
            <a:off x="844978" y="1042989"/>
            <a:ext cx="13380611" cy="2027891"/>
          </a:xfrm>
          <a:prstGeom prst="rect">
            <a:avLst/>
          </a:prstGeom>
        </p:spPr>
        <p:txBody>
          <a:bodyPr anchor="t" rtlCol="false" tIns="0" lIns="0" bIns="0" rIns="0">
            <a:spAutoFit/>
          </a:bodyPr>
          <a:lstStyle/>
          <a:p>
            <a:pPr algn="ctr">
              <a:lnSpc>
                <a:spcPts val="7591"/>
              </a:lnSpc>
            </a:pPr>
            <a:r>
              <a:rPr lang="en-US" sz="7230" spc="361">
                <a:solidFill>
                  <a:srgbClr val="238A8F"/>
                </a:solidFill>
                <a:latin typeface="Poppins Ultra-Bold"/>
              </a:rPr>
              <a:t>PLANTEAMIENTO DEL PROYECTO.</a:t>
            </a:r>
          </a:p>
        </p:txBody>
      </p:sp>
      <p:sp>
        <p:nvSpPr>
          <p:cNvPr name="TextBox 11" id="11"/>
          <p:cNvSpPr txBox="true"/>
          <p:nvPr/>
        </p:nvSpPr>
        <p:spPr>
          <a:xfrm rot="0">
            <a:off x="2475869" y="3195457"/>
            <a:ext cx="14164989" cy="5833491"/>
          </a:xfrm>
          <a:prstGeom prst="rect">
            <a:avLst/>
          </a:prstGeom>
        </p:spPr>
        <p:txBody>
          <a:bodyPr anchor="t" rtlCol="false" tIns="0" lIns="0" bIns="0" rIns="0">
            <a:spAutoFit/>
          </a:bodyPr>
          <a:lstStyle/>
          <a:p>
            <a:pPr>
              <a:lnSpc>
                <a:spcPts val="5112"/>
              </a:lnSpc>
            </a:pPr>
            <a:r>
              <a:rPr lang="en-US" sz="3600" spc="115">
                <a:solidFill>
                  <a:srgbClr val="000000"/>
                </a:solidFill>
                <a:latin typeface="Arimo Bold"/>
              </a:rPr>
              <a:t>Los estudiantes deben implementar en programas computacionales un conjunto de funciones matematicas utilizadas en ciencia de datos, electronica, redes, almacenamiento de datos y seguridad informatica. La metodologia que deberan usar sera la metodologia de las 6D. Las herramientas que deberan usar sera LaTex para la redaccion del informe de la implemetacion de los programas, Git y Github para el versionamiento del codigo base y JAVA y NetBeans para la parte de codificacion.</a:t>
            </a:r>
          </a:p>
        </p:txBody>
      </p:sp>
      <p:grpSp>
        <p:nvGrpSpPr>
          <p:cNvPr name="Group 12" id="12"/>
          <p:cNvGrpSpPr/>
          <p:nvPr/>
        </p:nvGrpSpPr>
        <p:grpSpPr>
          <a:xfrm rot="5400000">
            <a:off x="-1309" y="1309"/>
            <a:ext cx="1635964" cy="1633346"/>
            <a:chOff x="0" y="0"/>
            <a:chExt cx="6350000" cy="6339840"/>
          </a:xfrm>
        </p:grpSpPr>
        <p:sp>
          <p:nvSpPr>
            <p:cNvPr name="Freeform 13" id="13"/>
            <p:cNvSpPr/>
            <p:nvPr/>
          </p:nvSpPr>
          <p:spPr>
            <a:xfrm flipH="false" flipV="false" rot="0">
              <a:off x="0" y="0"/>
              <a:ext cx="6350000" cy="6339840"/>
            </a:xfrm>
            <a:custGeom>
              <a:avLst/>
              <a:gdLst/>
              <a:ahLst/>
              <a:cxnLst/>
              <a:rect r="r" b="b" t="t" l="l"/>
              <a:pathLst>
                <a:path h="6339840" w="6350000">
                  <a:moveTo>
                    <a:pt x="6350000" y="6339840"/>
                  </a:moveTo>
                  <a:lnTo>
                    <a:pt x="0" y="6339840"/>
                  </a:lnTo>
                  <a:lnTo>
                    <a:pt x="0" y="0"/>
                  </a:lnTo>
                  <a:lnTo>
                    <a:pt x="6350000" y="6339840"/>
                  </a:lnTo>
                  <a:close/>
                </a:path>
              </a:pathLst>
            </a:custGeom>
            <a:solidFill>
              <a:srgbClr val="058289"/>
            </a:solidFill>
          </p:spPr>
        </p:sp>
      </p:gr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301262" y="648066"/>
            <a:ext cx="15621691" cy="1318113"/>
            <a:chOff x="0" y="0"/>
            <a:chExt cx="4114355" cy="347157"/>
          </a:xfrm>
        </p:grpSpPr>
        <p:sp>
          <p:nvSpPr>
            <p:cNvPr name="Freeform 3" id="3"/>
            <p:cNvSpPr/>
            <p:nvPr/>
          </p:nvSpPr>
          <p:spPr>
            <a:xfrm flipH="false" flipV="false" rot="0">
              <a:off x="0" y="0"/>
              <a:ext cx="4114355" cy="347157"/>
            </a:xfrm>
            <a:custGeom>
              <a:avLst/>
              <a:gdLst/>
              <a:ahLst/>
              <a:cxnLst/>
              <a:rect r="r" b="b" t="t" l="l"/>
              <a:pathLst>
                <a:path h="347157" w="4114355">
                  <a:moveTo>
                    <a:pt x="0" y="0"/>
                  </a:moveTo>
                  <a:lnTo>
                    <a:pt x="4114355" y="0"/>
                  </a:lnTo>
                  <a:lnTo>
                    <a:pt x="4114355" y="347157"/>
                  </a:lnTo>
                  <a:lnTo>
                    <a:pt x="0" y="347157"/>
                  </a:lnTo>
                  <a:close/>
                </a:path>
              </a:pathLst>
            </a:custGeom>
            <a:solidFill>
              <a:srgbClr val="058289">
                <a:alpha val="38824"/>
              </a:srgbClr>
            </a:solidFill>
          </p:spPr>
        </p:sp>
        <p:sp>
          <p:nvSpPr>
            <p:cNvPr name="TextBox 4" id="4"/>
            <p:cNvSpPr txBox="true"/>
            <p:nvPr/>
          </p:nvSpPr>
          <p:spPr>
            <a:xfrm>
              <a:off x="0" y="-66675"/>
              <a:ext cx="4114355" cy="413832"/>
            </a:xfrm>
            <a:prstGeom prst="rect">
              <a:avLst/>
            </a:prstGeom>
          </p:spPr>
          <p:txBody>
            <a:bodyPr anchor="ctr" rtlCol="false" tIns="50800" lIns="50800" bIns="50800" rIns="50800"/>
            <a:lstStyle/>
            <a:p>
              <a:pPr algn="ctr">
                <a:lnSpc>
                  <a:spcPts val="2800"/>
                </a:lnSpc>
              </a:pPr>
            </a:p>
          </p:txBody>
        </p:sp>
      </p:grpSp>
      <p:sp>
        <p:nvSpPr>
          <p:cNvPr name="AutoShape 5" id="5"/>
          <p:cNvSpPr/>
          <p:nvPr/>
        </p:nvSpPr>
        <p:spPr>
          <a:xfrm rot="-5400000">
            <a:off x="-4792605" y="5816543"/>
            <a:ext cx="11652136" cy="0"/>
          </a:xfrm>
          <a:prstGeom prst="line">
            <a:avLst/>
          </a:prstGeom>
          <a:ln cap="flat" w="19050">
            <a:solidFill>
              <a:srgbClr val="F9F8F3"/>
            </a:solidFill>
            <a:prstDash val="solid"/>
            <a:headEnd type="none" len="sm" w="sm"/>
            <a:tailEnd type="none" len="sm" w="sm"/>
          </a:ln>
        </p:spPr>
      </p:sp>
      <p:sp>
        <p:nvSpPr>
          <p:cNvPr name="Freeform 6" id="6"/>
          <p:cNvSpPr/>
          <p:nvPr/>
        </p:nvSpPr>
        <p:spPr>
          <a:xfrm flipH="false" flipV="false" rot="0">
            <a:off x="735989" y="8975114"/>
            <a:ext cx="575896" cy="575896"/>
          </a:xfrm>
          <a:custGeom>
            <a:avLst/>
            <a:gdLst/>
            <a:ahLst/>
            <a:cxnLst/>
            <a:rect r="r" b="b" t="t" l="l"/>
            <a:pathLst>
              <a:path h="575896" w="575896">
                <a:moveTo>
                  <a:pt x="0" y="0"/>
                </a:moveTo>
                <a:lnTo>
                  <a:pt x="575897" y="0"/>
                </a:lnTo>
                <a:lnTo>
                  <a:pt x="575897" y="575897"/>
                </a:lnTo>
                <a:lnTo>
                  <a:pt x="0" y="57589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16952626" y="8956064"/>
            <a:ext cx="575896" cy="575896"/>
          </a:xfrm>
          <a:custGeom>
            <a:avLst/>
            <a:gdLst/>
            <a:ahLst/>
            <a:cxnLst/>
            <a:rect r="r" b="b" t="t" l="l"/>
            <a:pathLst>
              <a:path h="575896" w="575896">
                <a:moveTo>
                  <a:pt x="0" y="0"/>
                </a:moveTo>
                <a:lnTo>
                  <a:pt x="575896" y="0"/>
                </a:lnTo>
                <a:lnTo>
                  <a:pt x="575896" y="575897"/>
                </a:lnTo>
                <a:lnTo>
                  <a:pt x="0" y="57589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16952626" y="731227"/>
            <a:ext cx="575896" cy="575896"/>
          </a:xfrm>
          <a:custGeom>
            <a:avLst/>
            <a:gdLst/>
            <a:ahLst/>
            <a:cxnLst/>
            <a:rect r="r" b="b" t="t" l="l"/>
            <a:pathLst>
              <a:path h="575896" w="575896">
                <a:moveTo>
                  <a:pt x="0" y="0"/>
                </a:moveTo>
                <a:lnTo>
                  <a:pt x="575896" y="0"/>
                </a:lnTo>
                <a:lnTo>
                  <a:pt x="575896" y="575896"/>
                </a:lnTo>
                <a:lnTo>
                  <a:pt x="0" y="57589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9" id="9"/>
          <p:cNvGrpSpPr/>
          <p:nvPr/>
        </p:nvGrpSpPr>
        <p:grpSpPr>
          <a:xfrm rot="0">
            <a:off x="1311886" y="2262542"/>
            <a:ext cx="15621691" cy="1322555"/>
            <a:chOff x="0" y="0"/>
            <a:chExt cx="4114355" cy="348327"/>
          </a:xfrm>
        </p:grpSpPr>
        <p:sp>
          <p:nvSpPr>
            <p:cNvPr name="Freeform 10" id="10"/>
            <p:cNvSpPr/>
            <p:nvPr/>
          </p:nvSpPr>
          <p:spPr>
            <a:xfrm flipH="false" flipV="false" rot="0">
              <a:off x="0" y="0"/>
              <a:ext cx="4114355" cy="348327"/>
            </a:xfrm>
            <a:custGeom>
              <a:avLst/>
              <a:gdLst/>
              <a:ahLst/>
              <a:cxnLst/>
              <a:rect r="r" b="b" t="t" l="l"/>
              <a:pathLst>
                <a:path h="348327" w="4114355">
                  <a:moveTo>
                    <a:pt x="0" y="0"/>
                  </a:moveTo>
                  <a:lnTo>
                    <a:pt x="4114355" y="0"/>
                  </a:lnTo>
                  <a:lnTo>
                    <a:pt x="4114355" y="348327"/>
                  </a:lnTo>
                  <a:lnTo>
                    <a:pt x="0" y="348327"/>
                  </a:lnTo>
                  <a:close/>
                </a:path>
              </a:pathLst>
            </a:custGeom>
            <a:solidFill>
              <a:srgbClr val="058289">
                <a:alpha val="38824"/>
              </a:srgbClr>
            </a:solidFill>
          </p:spPr>
        </p:sp>
        <p:sp>
          <p:nvSpPr>
            <p:cNvPr name="TextBox 11" id="11"/>
            <p:cNvSpPr txBox="true"/>
            <p:nvPr/>
          </p:nvSpPr>
          <p:spPr>
            <a:xfrm>
              <a:off x="0" y="-66675"/>
              <a:ext cx="4114355" cy="415002"/>
            </a:xfrm>
            <a:prstGeom prst="rect">
              <a:avLst/>
            </a:prstGeom>
          </p:spPr>
          <p:txBody>
            <a:bodyPr anchor="ctr" rtlCol="false" tIns="50800" lIns="50800" bIns="50800" rIns="50800"/>
            <a:lstStyle/>
            <a:p>
              <a:pPr algn="ctr">
                <a:lnSpc>
                  <a:spcPts val="2800"/>
                </a:lnSpc>
              </a:pPr>
            </a:p>
          </p:txBody>
        </p:sp>
      </p:grpSp>
      <p:grpSp>
        <p:nvGrpSpPr>
          <p:cNvPr name="Group 12" id="12"/>
          <p:cNvGrpSpPr/>
          <p:nvPr/>
        </p:nvGrpSpPr>
        <p:grpSpPr>
          <a:xfrm rot="0">
            <a:off x="1311886" y="3794648"/>
            <a:ext cx="15621691" cy="1322555"/>
            <a:chOff x="0" y="0"/>
            <a:chExt cx="4114355" cy="348327"/>
          </a:xfrm>
        </p:grpSpPr>
        <p:sp>
          <p:nvSpPr>
            <p:cNvPr name="Freeform 13" id="13"/>
            <p:cNvSpPr/>
            <p:nvPr/>
          </p:nvSpPr>
          <p:spPr>
            <a:xfrm flipH="false" flipV="false" rot="0">
              <a:off x="0" y="0"/>
              <a:ext cx="4114355" cy="348327"/>
            </a:xfrm>
            <a:custGeom>
              <a:avLst/>
              <a:gdLst/>
              <a:ahLst/>
              <a:cxnLst/>
              <a:rect r="r" b="b" t="t" l="l"/>
              <a:pathLst>
                <a:path h="348327" w="4114355">
                  <a:moveTo>
                    <a:pt x="0" y="0"/>
                  </a:moveTo>
                  <a:lnTo>
                    <a:pt x="4114355" y="0"/>
                  </a:lnTo>
                  <a:lnTo>
                    <a:pt x="4114355" y="348327"/>
                  </a:lnTo>
                  <a:lnTo>
                    <a:pt x="0" y="348327"/>
                  </a:lnTo>
                  <a:close/>
                </a:path>
              </a:pathLst>
            </a:custGeom>
            <a:solidFill>
              <a:srgbClr val="058289">
                <a:alpha val="38824"/>
              </a:srgbClr>
            </a:solidFill>
          </p:spPr>
        </p:sp>
        <p:sp>
          <p:nvSpPr>
            <p:cNvPr name="TextBox 14" id="14"/>
            <p:cNvSpPr txBox="true"/>
            <p:nvPr/>
          </p:nvSpPr>
          <p:spPr>
            <a:xfrm>
              <a:off x="0" y="-66675"/>
              <a:ext cx="4114355" cy="415002"/>
            </a:xfrm>
            <a:prstGeom prst="rect">
              <a:avLst/>
            </a:prstGeom>
          </p:spPr>
          <p:txBody>
            <a:bodyPr anchor="ctr" rtlCol="false" tIns="50800" lIns="50800" bIns="50800" rIns="50800"/>
            <a:lstStyle/>
            <a:p>
              <a:pPr algn="ctr">
                <a:lnSpc>
                  <a:spcPts val="2800"/>
                </a:lnSpc>
              </a:pPr>
            </a:p>
          </p:txBody>
        </p:sp>
      </p:grpSp>
      <p:grpSp>
        <p:nvGrpSpPr>
          <p:cNvPr name="Group 15" id="15"/>
          <p:cNvGrpSpPr/>
          <p:nvPr/>
        </p:nvGrpSpPr>
        <p:grpSpPr>
          <a:xfrm rot="0">
            <a:off x="1311886" y="5326753"/>
            <a:ext cx="15621691" cy="1322555"/>
            <a:chOff x="0" y="0"/>
            <a:chExt cx="4114355" cy="348327"/>
          </a:xfrm>
        </p:grpSpPr>
        <p:sp>
          <p:nvSpPr>
            <p:cNvPr name="Freeform 16" id="16"/>
            <p:cNvSpPr/>
            <p:nvPr/>
          </p:nvSpPr>
          <p:spPr>
            <a:xfrm flipH="false" flipV="false" rot="0">
              <a:off x="0" y="0"/>
              <a:ext cx="4114355" cy="348327"/>
            </a:xfrm>
            <a:custGeom>
              <a:avLst/>
              <a:gdLst/>
              <a:ahLst/>
              <a:cxnLst/>
              <a:rect r="r" b="b" t="t" l="l"/>
              <a:pathLst>
                <a:path h="348327" w="4114355">
                  <a:moveTo>
                    <a:pt x="0" y="0"/>
                  </a:moveTo>
                  <a:lnTo>
                    <a:pt x="4114355" y="0"/>
                  </a:lnTo>
                  <a:lnTo>
                    <a:pt x="4114355" y="348327"/>
                  </a:lnTo>
                  <a:lnTo>
                    <a:pt x="0" y="348327"/>
                  </a:lnTo>
                  <a:close/>
                </a:path>
              </a:pathLst>
            </a:custGeom>
            <a:solidFill>
              <a:srgbClr val="058289">
                <a:alpha val="38824"/>
              </a:srgbClr>
            </a:solidFill>
          </p:spPr>
        </p:sp>
        <p:sp>
          <p:nvSpPr>
            <p:cNvPr name="TextBox 17" id="17"/>
            <p:cNvSpPr txBox="true"/>
            <p:nvPr/>
          </p:nvSpPr>
          <p:spPr>
            <a:xfrm>
              <a:off x="0" y="-66675"/>
              <a:ext cx="4114355" cy="415002"/>
            </a:xfrm>
            <a:prstGeom prst="rect">
              <a:avLst/>
            </a:prstGeom>
          </p:spPr>
          <p:txBody>
            <a:bodyPr anchor="ctr" rtlCol="false" tIns="50800" lIns="50800" bIns="50800" rIns="50800"/>
            <a:lstStyle/>
            <a:p>
              <a:pPr algn="ctr">
                <a:lnSpc>
                  <a:spcPts val="2800"/>
                </a:lnSpc>
              </a:pPr>
            </a:p>
          </p:txBody>
        </p:sp>
      </p:grpSp>
      <p:grpSp>
        <p:nvGrpSpPr>
          <p:cNvPr name="Group 18" id="18"/>
          <p:cNvGrpSpPr/>
          <p:nvPr/>
        </p:nvGrpSpPr>
        <p:grpSpPr>
          <a:xfrm rot="0">
            <a:off x="1330936" y="6858858"/>
            <a:ext cx="15621691" cy="1322555"/>
            <a:chOff x="0" y="0"/>
            <a:chExt cx="4114355" cy="348327"/>
          </a:xfrm>
        </p:grpSpPr>
        <p:sp>
          <p:nvSpPr>
            <p:cNvPr name="Freeform 19" id="19"/>
            <p:cNvSpPr/>
            <p:nvPr/>
          </p:nvSpPr>
          <p:spPr>
            <a:xfrm flipH="false" flipV="false" rot="0">
              <a:off x="0" y="0"/>
              <a:ext cx="4114355" cy="348327"/>
            </a:xfrm>
            <a:custGeom>
              <a:avLst/>
              <a:gdLst/>
              <a:ahLst/>
              <a:cxnLst/>
              <a:rect r="r" b="b" t="t" l="l"/>
              <a:pathLst>
                <a:path h="348327" w="4114355">
                  <a:moveTo>
                    <a:pt x="0" y="0"/>
                  </a:moveTo>
                  <a:lnTo>
                    <a:pt x="4114355" y="0"/>
                  </a:lnTo>
                  <a:lnTo>
                    <a:pt x="4114355" y="348327"/>
                  </a:lnTo>
                  <a:lnTo>
                    <a:pt x="0" y="348327"/>
                  </a:lnTo>
                  <a:close/>
                </a:path>
              </a:pathLst>
            </a:custGeom>
            <a:solidFill>
              <a:srgbClr val="058289">
                <a:alpha val="38824"/>
              </a:srgbClr>
            </a:solidFill>
          </p:spPr>
        </p:sp>
        <p:sp>
          <p:nvSpPr>
            <p:cNvPr name="TextBox 20" id="20"/>
            <p:cNvSpPr txBox="true"/>
            <p:nvPr/>
          </p:nvSpPr>
          <p:spPr>
            <a:xfrm>
              <a:off x="0" y="-66675"/>
              <a:ext cx="4114355" cy="415002"/>
            </a:xfrm>
            <a:prstGeom prst="rect">
              <a:avLst/>
            </a:prstGeom>
          </p:spPr>
          <p:txBody>
            <a:bodyPr anchor="ctr" rtlCol="false" tIns="50800" lIns="50800" bIns="50800" rIns="50800"/>
            <a:lstStyle/>
            <a:p>
              <a:pPr algn="ctr">
                <a:lnSpc>
                  <a:spcPts val="2800"/>
                </a:lnSpc>
              </a:pPr>
            </a:p>
          </p:txBody>
        </p:sp>
      </p:grpSp>
      <p:grpSp>
        <p:nvGrpSpPr>
          <p:cNvPr name="Group 21" id="21"/>
          <p:cNvGrpSpPr/>
          <p:nvPr/>
        </p:nvGrpSpPr>
        <p:grpSpPr>
          <a:xfrm rot="0">
            <a:off x="1333155" y="8390963"/>
            <a:ext cx="15621691" cy="1322555"/>
            <a:chOff x="0" y="0"/>
            <a:chExt cx="4114355" cy="348327"/>
          </a:xfrm>
        </p:grpSpPr>
        <p:sp>
          <p:nvSpPr>
            <p:cNvPr name="Freeform 22" id="22"/>
            <p:cNvSpPr/>
            <p:nvPr/>
          </p:nvSpPr>
          <p:spPr>
            <a:xfrm flipH="false" flipV="false" rot="0">
              <a:off x="0" y="0"/>
              <a:ext cx="4114355" cy="348327"/>
            </a:xfrm>
            <a:custGeom>
              <a:avLst/>
              <a:gdLst/>
              <a:ahLst/>
              <a:cxnLst/>
              <a:rect r="r" b="b" t="t" l="l"/>
              <a:pathLst>
                <a:path h="348327" w="4114355">
                  <a:moveTo>
                    <a:pt x="0" y="0"/>
                  </a:moveTo>
                  <a:lnTo>
                    <a:pt x="4114355" y="0"/>
                  </a:lnTo>
                  <a:lnTo>
                    <a:pt x="4114355" y="348327"/>
                  </a:lnTo>
                  <a:lnTo>
                    <a:pt x="0" y="348327"/>
                  </a:lnTo>
                  <a:close/>
                </a:path>
              </a:pathLst>
            </a:custGeom>
            <a:solidFill>
              <a:srgbClr val="058289">
                <a:alpha val="38824"/>
              </a:srgbClr>
            </a:solidFill>
          </p:spPr>
        </p:sp>
        <p:sp>
          <p:nvSpPr>
            <p:cNvPr name="TextBox 23" id="23"/>
            <p:cNvSpPr txBox="true"/>
            <p:nvPr/>
          </p:nvSpPr>
          <p:spPr>
            <a:xfrm>
              <a:off x="0" y="-66675"/>
              <a:ext cx="4114355" cy="415002"/>
            </a:xfrm>
            <a:prstGeom prst="rect">
              <a:avLst/>
            </a:prstGeom>
          </p:spPr>
          <p:txBody>
            <a:bodyPr anchor="ctr" rtlCol="false" tIns="50800" lIns="50800" bIns="50800" rIns="50800"/>
            <a:lstStyle/>
            <a:p>
              <a:pPr algn="ctr">
                <a:lnSpc>
                  <a:spcPts val="2800"/>
                </a:lnSpc>
              </a:pPr>
            </a:p>
          </p:txBody>
        </p:sp>
      </p:grpSp>
      <p:sp>
        <p:nvSpPr>
          <p:cNvPr name="AutoShape 24" id="24"/>
          <p:cNvSpPr/>
          <p:nvPr/>
        </p:nvSpPr>
        <p:spPr>
          <a:xfrm flipV="true">
            <a:off x="5711265" y="0"/>
            <a:ext cx="0" cy="12305351"/>
          </a:xfrm>
          <a:prstGeom prst="line">
            <a:avLst/>
          </a:prstGeom>
          <a:ln cap="flat" w="38100">
            <a:solidFill>
              <a:srgbClr val="F9F8F3"/>
            </a:solidFill>
            <a:prstDash val="solid"/>
            <a:headEnd type="none" len="sm" w="sm"/>
            <a:tailEnd type="none" len="sm" w="sm"/>
          </a:ln>
        </p:spPr>
      </p:sp>
      <p:sp>
        <p:nvSpPr>
          <p:cNvPr name="Freeform 25" id="25"/>
          <p:cNvSpPr/>
          <p:nvPr/>
        </p:nvSpPr>
        <p:spPr>
          <a:xfrm flipH="false" flipV="false" rot="-5400000">
            <a:off x="567765" y="4990087"/>
            <a:ext cx="10287000" cy="673331"/>
          </a:xfrm>
          <a:custGeom>
            <a:avLst/>
            <a:gdLst/>
            <a:ahLst/>
            <a:cxnLst/>
            <a:rect r="r" b="b" t="t" l="l"/>
            <a:pathLst>
              <a:path h="673331" w="10287000">
                <a:moveTo>
                  <a:pt x="0" y="0"/>
                </a:moveTo>
                <a:lnTo>
                  <a:pt x="10287000" y="0"/>
                </a:lnTo>
                <a:lnTo>
                  <a:pt x="10287000" y="673331"/>
                </a:lnTo>
                <a:lnTo>
                  <a:pt x="0" y="67333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26" id="26"/>
          <p:cNvSpPr txBox="true"/>
          <p:nvPr/>
        </p:nvSpPr>
        <p:spPr>
          <a:xfrm rot="0">
            <a:off x="1033462" y="816890"/>
            <a:ext cx="4501874" cy="923315"/>
          </a:xfrm>
          <a:prstGeom prst="rect">
            <a:avLst/>
          </a:prstGeom>
        </p:spPr>
        <p:txBody>
          <a:bodyPr anchor="t" rtlCol="false" tIns="0" lIns="0" bIns="0" rIns="0">
            <a:spAutoFit/>
          </a:bodyPr>
          <a:lstStyle/>
          <a:p>
            <a:pPr algn="ctr">
              <a:lnSpc>
                <a:spcPts val="3708"/>
              </a:lnSpc>
            </a:pPr>
            <a:r>
              <a:rPr lang="en-US" sz="2649">
                <a:solidFill>
                  <a:srgbClr val="000000"/>
                </a:solidFill>
                <a:latin typeface="Open Sans Bold"/>
              </a:rPr>
              <a:t>Oswaldo Gabriel </a:t>
            </a:r>
          </a:p>
          <a:p>
            <a:pPr algn="ctr">
              <a:lnSpc>
                <a:spcPts val="3708"/>
              </a:lnSpc>
            </a:pPr>
            <a:r>
              <a:rPr lang="en-US" sz="2649">
                <a:solidFill>
                  <a:srgbClr val="000000"/>
                </a:solidFill>
                <a:latin typeface="Open Sans Bold"/>
              </a:rPr>
              <a:t>Villaverde Mendoza </a:t>
            </a:r>
          </a:p>
        </p:txBody>
      </p:sp>
      <p:sp>
        <p:nvSpPr>
          <p:cNvPr name="TextBox 27" id="27"/>
          <p:cNvSpPr txBox="true"/>
          <p:nvPr/>
        </p:nvSpPr>
        <p:spPr>
          <a:xfrm rot="0">
            <a:off x="1116664" y="2390181"/>
            <a:ext cx="4501874" cy="923315"/>
          </a:xfrm>
          <a:prstGeom prst="rect">
            <a:avLst/>
          </a:prstGeom>
        </p:spPr>
        <p:txBody>
          <a:bodyPr anchor="t" rtlCol="false" tIns="0" lIns="0" bIns="0" rIns="0">
            <a:spAutoFit/>
          </a:bodyPr>
          <a:lstStyle/>
          <a:p>
            <a:pPr algn="ctr">
              <a:lnSpc>
                <a:spcPts val="3708"/>
              </a:lnSpc>
            </a:pPr>
            <a:r>
              <a:rPr lang="en-US" sz="2649">
                <a:solidFill>
                  <a:srgbClr val="000000"/>
                </a:solidFill>
                <a:latin typeface="Open Sans Bold"/>
              </a:rPr>
              <a:t>Carmen Anahí </a:t>
            </a:r>
          </a:p>
          <a:p>
            <a:pPr algn="ctr">
              <a:lnSpc>
                <a:spcPts val="3708"/>
              </a:lnSpc>
            </a:pPr>
            <a:r>
              <a:rPr lang="en-US" sz="2649">
                <a:solidFill>
                  <a:srgbClr val="000000"/>
                </a:solidFill>
                <a:latin typeface="Open Sans Bold"/>
              </a:rPr>
              <a:t>Cornejo López</a:t>
            </a:r>
          </a:p>
        </p:txBody>
      </p:sp>
      <p:sp>
        <p:nvSpPr>
          <p:cNvPr name="TextBox 28" id="28"/>
          <p:cNvSpPr txBox="true"/>
          <p:nvPr/>
        </p:nvSpPr>
        <p:spPr>
          <a:xfrm rot="0">
            <a:off x="1023938" y="3965692"/>
            <a:ext cx="4501874" cy="923315"/>
          </a:xfrm>
          <a:prstGeom prst="rect">
            <a:avLst/>
          </a:prstGeom>
        </p:spPr>
        <p:txBody>
          <a:bodyPr anchor="t" rtlCol="false" tIns="0" lIns="0" bIns="0" rIns="0">
            <a:spAutoFit/>
          </a:bodyPr>
          <a:lstStyle/>
          <a:p>
            <a:pPr algn="ctr">
              <a:lnSpc>
                <a:spcPts val="3708"/>
              </a:lnSpc>
            </a:pPr>
            <a:r>
              <a:rPr lang="en-US" sz="2649">
                <a:solidFill>
                  <a:srgbClr val="000000"/>
                </a:solidFill>
                <a:latin typeface="Open Sans Bold"/>
              </a:rPr>
              <a:t>Sebastián Hernández Ángeles </a:t>
            </a:r>
          </a:p>
        </p:txBody>
      </p:sp>
      <p:sp>
        <p:nvSpPr>
          <p:cNvPr name="TextBox 29" id="29"/>
          <p:cNvSpPr txBox="true"/>
          <p:nvPr/>
        </p:nvSpPr>
        <p:spPr>
          <a:xfrm rot="0">
            <a:off x="1116664" y="5545828"/>
            <a:ext cx="4501874" cy="923315"/>
          </a:xfrm>
          <a:prstGeom prst="rect">
            <a:avLst/>
          </a:prstGeom>
        </p:spPr>
        <p:txBody>
          <a:bodyPr anchor="t" rtlCol="false" tIns="0" lIns="0" bIns="0" rIns="0">
            <a:spAutoFit/>
          </a:bodyPr>
          <a:lstStyle/>
          <a:p>
            <a:pPr algn="ctr">
              <a:lnSpc>
                <a:spcPts val="3708"/>
              </a:lnSpc>
            </a:pPr>
            <a:r>
              <a:rPr lang="en-US" sz="2649">
                <a:solidFill>
                  <a:srgbClr val="000000"/>
                </a:solidFill>
                <a:latin typeface="Open Sans Bold"/>
              </a:rPr>
              <a:t>Diego Antonio Badillo Morales </a:t>
            </a:r>
          </a:p>
        </p:txBody>
      </p:sp>
      <p:sp>
        <p:nvSpPr>
          <p:cNvPr name="TextBox 30" id="30"/>
          <p:cNvSpPr txBox="true"/>
          <p:nvPr/>
        </p:nvSpPr>
        <p:spPr>
          <a:xfrm rot="0">
            <a:off x="1116664" y="7029902"/>
            <a:ext cx="4501874" cy="923315"/>
          </a:xfrm>
          <a:prstGeom prst="rect">
            <a:avLst/>
          </a:prstGeom>
        </p:spPr>
        <p:txBody>
          <a:bodyPr anchor="t" rtlCol="false" tIns="0" lIns="0" bIns="0" rIns="0">
            <a:spAutoFit/>
          </a:bodyPr>
          <a:lstStyle/>
          <a:p>
            <a:pPr algn="ctr">
              <a:lnSpc>
                <a:spcPts val="3708"/>
              </a:lnSpc>
            </a:pPr>
            <a:r>
              <a:rPr lang="en-US" sz="2649">
                <a:solidFill>
                  <a:srgbClr val="000000"/>
                </a:solidFill>
                <a:latin typeface="Open Sans Bold"/>
              </a:rPr>
              <a:t>José Manuel </a:t>
            </a:r>
          </a:p>
          <a:p>
            <a:pPr algn="ctr">
              <a:lnSpc>
                <a:spcPts val="3708"/>
              </a:lnSpc>
            </a:pPr>
            <a:r>
              <a:rPr lang="en-US" sz="2649">
                <a:solidFill>
                  <a:srgbClr val="000000"/>
                </a:solidFill>
                <a:latin typeface="Open Sans Bold"/>
              </a:rPr>
              <a:t>Cortes Cerón </a:t>
            </a:r>
          </a:p>
        </p:txBody>
      </p:sp>
      <p:sp>
        <p:nvSpPr>
          <p:cNvPr name="TextBox 31" id="31"/>
          <p:cNvSpPr txBox="true"/>
          <p:nvPr/>
        </p:nvSpPr>
        <p:spPr>
          <a:xfrm rot="0">
            <a:off x="6047930" y="661411"/>
            <a:ext cx="10875022" cy="1234274"/>
          </a:xfrm>
          <a:prstGeom prst="rect">
            <a:avLst/>
          </a:prstGeom>
        </p:spPr>
        <p:txBody>
          <a:bodyPr anchor="t" rtlCol="false" tIns="0" lIns="0" bIns="0" rIns="0">
            <a:spAutoFit/>
          </a:bodyPr>
          <a:lstStyle/>
          <a:p>
            <a:pPr algn="ctr">
              <a:lnSpc>
                <a:spcPts val="3369"/>
              </a:lnSpc>
            </a:pPr>
            <a:r>
              <a:rPr lang="en-US" sz="2406">
                <a:solidFill>
                  <a:srgbClr val="000000"/>
                </a:solidFill>
                <a:latin typeface="Open Sans Bold"/>
              </a:rPr>
              <a:t>Dados 2 puntos A y B con coordenadas xl, yl y x2, y2 respectivamente. Regresar la ecuación de la recta y el ángulo interno a </a:t>
            </a:r>
            <a:r>
              <a:rPr lang="en-US" sz="2406">
                <a:solidFill>
                  <a:srgbClr val="000000"/>
                </a:solidFill>
                <a:latin typeface="Open Sans Bold"/>
              </a:rPr>
              <a:t>que se forma entre el eje horizontal y la recta.</a:t>
            </a:r>
          </a:p>
        </p:txBody>
      </p:sp>
      <p:sp>
        <p:nvSpPr>
          <p:cNvPr name="TextBox 32" id="32"/>
          <p:cNvSpPr txBox="true"/>
          <p:nvPr/>
        </p:nvSpPr>
        <p:spPr>
          <a:xfrm rot="0">
            <a:off x="6047930" y="2278108"/>
            <a:ext cx="10875022" cy="1162150"/>
          </a:xfrm>
          <a:prstGeom prst="rect">
            <a:avLst/>
          </a:prstGeom>
        </p:spPr>
        <p:txBody>
          <a:bodyPr anchor="t" rtlCol="false" tIns="0" lIns="0" bIns="0" rIns="0">
            <a:spAutoFit/>
          </a:bodyPr>
          <a:lstStyle/>
          <a:p>
            <a:pPr algn="ctr">
              <a:lnSpc>
                <a:spcPts val="3144"/>
              </a:lnSpc>
            </a:pPr>
            <a:r>
              <a:rPr lang="en-US" sz="2246">
                <a:solidFill>
                  <a:srgbClr val="000000"/>
                </a:solidFill>
                <a:latin typeface="Open Sans Bold"/>
              </a:rPr>
              <a:t>Dada una ecuación cuadrática regresar los valores de las raíces en caso de que estén sobre el conjunto de los números reales, en caso contrario indicar que la solución esta en el conjunto de los números complejos.</a:t>
            </a:r>
          </a:p>
        </p:txBody>
      </p:sp>
      <p:sp>
        <p:nvSpPr>
          <p:cNvPr name="TextBox 33" id="33"/>
          <p:cNvSpPr txBox="true"/>
          <p:nvPr/>
        </p:nvSpPr>
        <p:spPr>
          <a:xfrm rot="0">
            <a:off x="6079823" y="3842273"/>
            <a:ext cx="10875022" cy="1234274"/>
          </a:xfrm>
          <a:prstGeom prst="rect">
            <a:avLst/>
          </a:prstGeom>
        </p:spPr>
        <p:txBody>
          <a:bodyPr anchor="t" rtlCol="false" tIns="0" lIns="0" bIns="0" rIns="0">
            <a:spAutoFit/>
          </a:bodyPr>
          <a:lstStyle/>
          <a:p>
            <a:pPr algn="ctr">
              <a:lnSpc>
                <a:spcPts val="3369"/>
              </a:lnSpc>
            </a:pPr>
            <a:r>
              <a:rPr lang="en-US" sz="2406">
                <a:solidFill>
                  <a:srgbClr val="000000"/>
                </a:solidFill>
                <a:latin typeface="Open Sans Bold"/>
              </a:rPr>
              <a:t>Dada una circunferencia con centro en el punto C con coordenadas (xl, yl) y radio r, evaluar si un punto I con coordenadas (x2, y2) esta dentro del arca de la circunferencia.</a:t>
            </a:r>
          </a:p>
        </p:txBody>
      </p:sp>
      <p:sp>
        <p:nvSpPr>
          <p:cNvPr name="TextBox 34" id="34"/>
          <p:cNvSpPr txBox="true"/>
          <p:nvPr/>
        </p:nvSpPr>
        <p:spPr>
          <a:xfrm rot="0">
            <a:off x="6047930" y="5488678"/>
            <a:ext cx="10875022" cy="940904"/>
          </a:xfrm>
          <a:prstGeom prst="rect">
            <a:avLst/>
          </a:prstGeom>
        </p:spPr>
        <p:txBody>
          <a:bodyPr anchor="t" rtlCol="false" tIns="0" lIns="0" bIns="0" rIns="0">
            <a:spAutoFit/>
          </a:bodyPr>
          <a:lstStyle/>
          <a:p>
            <a:pPr algn="ctr">
              <a:lnSpc>
                <a:spcPts val="3789"/>
              </a:lnSpc>
            </a:pPr>
            <a:r>
              <a:rPr lang="en-US" sz="2706">
                <a:solidFill>
                  <a:srgbClr val="000000"/>
                </a:solidFill>
                <a:latin typeface="Open Sans Bold"/>
              </a:rPr>
              <a:t>Dado un numero decimal entero positivo o negativo regresar su equivalente en binario.</a:t>
            </a:r>
          </a:p>
        </p:txBody>
      </p:sp>
      <p:sp>
        <p:nvSpPr>
          <p:cNvPr name="TextBox 35" id="35"/>
          <p:cNvSpPr txBox="true"/>
          <p:nvPr/>
        </p:nvSpPr>
        <p:spPr>
          <a:xfrm rot="0">
            <a:off x="6079823" y="7058883"/>
            <a:ext cx="10875022" cy="940904"/>
          </a:xfrm>
          <a:prstGeom prst="rect">
            <a:avLst/>
          </a:prstGeom>
        </p:spPr>
        <p:txBody>
          <a:bodyPr anchor="t" rtlCol="false" tIns="0" lIns="0" bIns="0" rIns="0">
            <a:spAutoFit/>
          </a:bodyPr>
          <a:lstStyle/>
          <a:p>
            <a:pPr algn="ctr">
              <a:lnSpc>
                <a:spcPts val="3789"/>
              </a:lnSpc>
            </a:pPr>
            <a:r>
              <a:rPr lang="en-US" sz="2706">
                <a:solidFill>
                  <a:srgbClr val="000000"/>
                </a:solidFill>
                <a:latin typeface="Open Sans Bold"/>
              </a:rPr>
              <a:t>Dado un numero binario de n bits regresar su equivalente en decimal.</a:t>
            </a:r>
          </a:p>
        </p:txBody>
      </p:sp>
      <p:sp>
        <p:nvSpPr>
          <p:cNvPr name="TextBox 36" id="36"/>
          <p:cNvSpPr txBox="true"/>
          <p:nvPr/>
        </p:nvSpPr>
        <p:spPr>
          <a:xfrm rot="0">
            <a:off x="6047930" y="8333813"/>
            <a:ext cx="10875022" cy="1417154"/>
          </a:xfrm>
          <a:prstGeom prst="rect">
            <a:avLst/>
          </a:prstGeom>
        </p:spPr>
        <p:txBody>
          <a:bodyPr anchor="t" rtlCol="false" tIns="0" lIns="0" bIns="0" rIns="0">
            <a:spAutoFit/>
          </a:bodyPr>
          <a:lstStyle/>
          <a:p>
            <a:pPr algn="ctr">
              <a:lnSpc>
                <a:spcPts val="3789"/>
              </a:lnSpc>
            </a:pPr>
            <a:r>
              <a:rPr lang="en-US" sz="2706">
                <a:solidFill>
                  <a:srgbClr val="000000"/>
                </a:solidFill>
                <a:latin typeface="Open Sans Bold"/>
              </a:rPr>
              <a:t>Dada una tabla de verdad de n bits generar la expresión booleana que genere de manera fidedigna las salidas de esta tabla.</a:t>
            </a:r>
          </a:p>
        </p:txBody>
      </p:sp>
      <p:sp>
        <p:nvSpPr>
          <p:cNvPr name="TextBox 37" id="37"/>
          <p:cNvSpPr txBox="true"/>
          <p:nvPr/>
        </p:nvSpPr>
        <p:spPr>
          <a:xfrm rot="0">
            <a:off x="1161766" y="8580732"/>
            <a:ext cx="4501874" cy="923315"/>
          </a:xfrm>
          <a:prstGeom prst="rect">
            <a:avLst/>
          </a:prstGeom>
        </p:spPr>
        <p:txBody>
          <a:bodyPr anchor="t" rtlCol="false" tIns="0" lIns="0" bIns="0" rIns="0">
            <a:spAutoFit/>
          </a:bodyPr>
          <a:lstStyle/>
          <a:p>
            <a:pPr algn="ctr">
              <a:lnSpc>
                <a:spcPts val="3708"/>
              </a:lnSpc>
            </a:pPr>
            <a:r>
              <a:rPr lang="en-US" sz="2649">
                <a:solidFill>
                  <a:srgbClr val="000000"/>
                </a:solidFill>
                <a:latin typeface="Open Sans Bold"/>
              </a:rPr>
              <a:t>José Manuel </a:t>
            </a:r>
          </a:p>
          <a:p>
            <a:pPr algn="ctr">
              <a:lnSpc>
                <a:spcPts val="3708"/>
              </a:lnSpc>
            </a:pPr>
            <a:r>
              <a:rPr lang="en-US" sz="2649">
                <a:solidFill>
                  <a:srgbClr val="000000"/>
                </a:solidFill>
                <a:latin typeface="Open Sans Bold"/>
              </a:rPr>
              <a:t>Cortes Cerón </a:t>
            </a:r>
          </a:p>
        </p:txBody>
      </p:sp>
    </p:spTree>
  </p:cSld>
  <p:clrMapOvr>
    <a:masterClrMapping/>
  </p:clrMapOvr>
</p:sld>
</file>

<file path=ppt/slides/slide7.xml><?xml version="1.0" encoding="utf-8"?>
<p:sld xmlns:p="http://schemas.openxmlformats.org/presentationml/2006/main" xmlns:a="http://schemas.openxmlformats.org/drawingml/2006/main">
  <p:cSld>
    <p:bg>
      <p:bgPr>
        <a:solidFill>
          <a:srgbClr val="058289"/>
        </a:solidFill>
      </p:bgPr>
    </p:bg>
    <p:spTree>
      <p:nvGrpSpPr>
        <p:cNvPr id="1" name=""/>
        <p:cNvGrpSpPr/>
        <p:nvPr/>
      </p:nvGrpSpPr>
      <p:grpSpPr>
        <a:xfrm>
          <a:off x="0" y="0"/>
          <a:ext cx="0" cy="0"/>
          <a:chOff x="0" y="0"/>
          <a:chExt cx="0" cy="0"/>
        </a:xfrm>
      </p:grpSpPr>
      <p:grpSp>
        <p:nvGrpSpPr>
          <p:cNvPr name="Group 2" id="2"/>
          <p:cNvGrpSpPr/>
          <p:nvPr/>
        </p:nvGrpSpPr>
        <p:grpSpPr>
          <a:xfrm rot="0">
            <a:off x="1514462" y="1514462"/>
            <a:ext cx="15259077" cy="7258077"/>
            <a:chOff x="0" y="0"/>
            <a:chExt cx="4018852" cy="1911592"/>
          </a:xfrm>
        </p:grpSpPr>
        <p:sp>
          <p:nvSpPr>
            <p:cNvPr name="Freeform 3" id="3"/>
            <p:cNvSpPr/>
            <p:nvPr/>
          </p:nvSpPr>
          <p:spPr>
            <a:xfrm flipH="false" flipV="false" rot="0">
              <a:off x="0" y="0"/>
              <a:ext cx="4018852" cy="1911592"/>
            </a:xfrm>
            <a:custGeom>
              <a:avLst/>
              <a:gdLst/>
              <a:ahLst/>
              <a:cxnLst/>
              <a:rect r="r" b="b" t="t" l="l"/>
              <a:pathLst>
                <a:path h="1911592" w="4018852">
                  <a:moveTo>
                    <a:pt x="0" y="0"/>
                  </a:moveTo>
                  <a:lnTo>
                    <a:pt x="4018852" y="0"/>
                  </a:lnTo>
                  <a:lnTo>
                    <a:pt x="4018852" y="1911592"/>
                  </a:lnTo>
                  <a:lnTo>
                    <a:pt x="0" y="1911592"/>
                  </a:lnTo>
                  <a:close/>
                </a:path>
              </a:pathLst>
            </a:custGeom>
            <a:solidFill>
              <a:srgbClr val="000000">
                <a:alpha val="44706"/>
              </a:srgbClr>
            </a:solidFill>
          </p:spPr>
        </p:sp>
        <p:sp>
          <p:nvSpPr>
            <p:cNvPr name="TextBox 4" id="4"/>
            <p:cNvSpPr txBox="true"/>
            <p:nvPr/>
          </p:nvSpPr>
          <p:spPr>
            <a:xfrm>
              <a:off x="0" y="-38100"/>
              <a:ext cx="4018852" cy="1949692"/>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2143239" y="1695702"/>
            <a:ext cx="14001522" cy="1552575"/>
          </a:xfrm>
          <a:prstGeom prst="rect">
            <a:avLst/>
          </a:prstGeom>
        </p:spPr>
        <p:txBody>
          <a:bodyPr anchor="t" rtlCol="false" tIns="0" lIns="0" bIns="0" rIns="0">
            <a:spAutoFit/>
          </a:bodyPr>
          <a:lstStyle/>
          <a:p>
            <a:pPr algn="ctr">
              <a:lnSpc>
                <a:spcPts val="12599"/>
              </a:lnSpc>
            </a:pPr>
            <a:r>
              <a:rPr lang="en-US" sz="9000">
                <a:solidFill>
                  <a:srgbClr val="FFFFFF"/>
                </a:solidFill>
                <a:latin typeface="Roboto Bold"/>
              </a:rPr>
              <a:t>Descripción del problema</a:t>
            </a:r>
          </a:p>
        </p:txBody>
      </p:sp>
      <p:sp>
        <p:nvSpPr>
          <p:cNvPr name="TextBox 6" id="6"/>
          <p:cNvSpPr txBox="true"/>
          <p:nvPr/>
        </p:nvSpPr>
        <p:spPr>
          <a:xfrm rot="0">
            <a:off x="-291664" y="141605"/>
            <a:ext cx="4869805" cy="887095"/>
          </a:xfrm>
          <a:prstGeom prst="rect">
            <a:avLst/>
          </a:prstGeom>
        </p:spPr>
        <p:txBody>
          <a:bodyPr anchor="t" rtlCol="false" tIns="0" lIns="0" bIns="0" rIns="0">
            <a:spAutoFit/>
          </a:bodyPr>
          <a:lstStyle/>
          <a:p>
            <a:pPr algn="ctr" marL="1122679" indent="-561340" lvl="1">
              <a:lnSpc>
                <a:spcPts val="7279"/>
              </a:lnSpc>
              <a:buFont typeface="Arial"/>
              <a:buChar char="•"/>
            </a:pPr>
            <a:r>
              <a:rPr lang="en-US" sz="5199">
                <a:solidFill>
                  <a:srgbClr val="FFFFFF"/>
                </a:solidFill>
                <a:latin typeface="Open Sans Bold"/>
              </a:rPr>
              <a:t>EJERCICIO 1</a:t>
            </a:r>
          </a:p>
        </p:txBody>
      </p:sp>
      <p:sp>
        <p:nvSpPr>
          <p:cNvPr name="TextBox 7" id="7"/>
          <p:cNvSpPr txBox="true"/>
          <p:nvPr/>
        </p:nvSpPr>
        <p:spPr>
          <a:xfrm rot="0">
            <a:off x="2981325" y="3991227"/>
            <a:ext cx="11568519" cy="3422869"/>
          </a:xfrm>
          <a:prstGeom prst="rect">
            <a:avLst/>
          </a:prstGeom>
        </p:spPr>
        <p:txBody>
          <a:bodyPr anchor="t" rtlCol="false" tIns="0" lIns="0" bIns="0" rIns="0">
            <a:spAutoFit/>
          </a:bodyPr>
          <a:lstStyle/>
          <a:p>
            <a:pPr algn="ctr">
              <a:lnSpc>
                <a:spcPts val="6875"/>
              </a:lnSpc>
            </a:pPr>
            <a:r>
              <a:rPr lang="en-US" sz="4910">
                <a:solidFill>
                  <a:srgbClr val="000000"/>
                </a:solidFill>
                <a:latin typeface="Roboto Condensed Bold"/>
              </a:rPr>
              <a:t>El problema consiste en calcular la ecuación de una recta y su ángulo con el eje horizontal, dados dos puntos de la recta.</a:t>
            </a:r>
          </a:p>
          <a:p>
            <a:pPr algn="ctr" marL="0" indent="0" lvl="0">
              <a:lnSpc>
                <a:spcPts val="6875"/>
              </a:lnSpc>
              <a:spcBef>
                <a:spcPct val="0"/>
              </a:spcBef>
            </a:pPr>
          </a:p>
        </p:txBody>
      </p:sp>
    </p:spTree>
  </p:cSld>
  <p:clrMapOvr>
    <a:masterClrMapping/>
  </p:clrMapOvr>
</p:sld>
</file>

<file path=ppt/slides/slide8.xml><?xml version="1.0" encoding="utf-8"?>
<p:sld xmlns:p="http://schemas.openxmlformats.org/presentationml/2006/main" xmlns:a="http://schemas.openxmlformats.org/drawingml/2006/main">
  <p:cSld>
    <p:bg>
      <p:bgPr>
        <a:solidFill>
          <a:srgbClr val="058289"/>
        </a:solidFill>
      </p:bgPr>
    </p:bg>
    <p:spTree>
      <p:nvGrpSpPr>
        <p:cNvPr id="1" name=""/>
        <p:cNvGrpSpPr/>
        <p:nvPr/>
      </p:nvGrpSpPr>
      <p:grpSpPr>
        <a:xfrm>
          <a:off x="0" y="0"/>
          <a:ext cx="0" cy="0"/>
          <a:chOff x="0" y="0"/>
          <a:chExt cx="0" cy="0"/>
        </a:xfrm>
      </p:grpSpPr>
      <p:grpSp>
        <p:nvGrpSpPr>
          <p:cNvPr name="Group 2" id="2"/>
          <p:cNvGrpSpPr/>
          <p:nvPr/>
        </p:nvGrpSpPr>
        <p:grpSpPr>
          <a:xfrm rot="-5400000">
            <a:off x="7854822" y="-6562292"/>
            <a:ext cx="2191617" cy="18288000"/>
            <a:chOff x="0" y="0"/>
            <a:chExt cx="619276" cy="5167563"/>
          </a:xfrm>
        </p:grpSpPr>
        <p:sp>
          <p:nvSpPr>
            <p:cNvPr name="Freeform 3" id="3"/>
            <p:cNvSpPr/>
            <p:nvPr/>
          </p:nvSpPr>
          <p:spPr>
            <a:xfrm flipH="false" flipV="false" rot="0">
              <a:off x="0" y="0"/>
              <a:ext cx="619276" cy="5167563"/>
            </a:xfrm>
            <a:custGeom>
              <a:avLst/>
              <a:gdLst/>
              <a:ahLst/>
              <a:cxnLst/>
              <a:rect r="r" b="b" t="t" l="l"/>
              <a:pathLst>
                <a:path h="5167563" w="619276">
                  <a:moveTo>
                    <a:pt x="0" y="0"/>
                  </a:moveTo>
                  <a:lnTo>
                    <a:pt x="619276" y="0"/>
                  </a:lnTo>
                  <a:lnTo>
                    <a:pt x="619276" y="5167563"/>
                  </a:lnTo>
                  <a:lnTo>
                    <a:pt x="0" y="5167563"/>
                  </a:lnTo>
                  <a:close/>
                </a:path>
              </a:pathLst>
            </a:custGeom>
            <a:solidFill>
              <a:srgbClr val="000000"/>
            </a:solidFill>
          </p:spPr>
        </p:sp>
        <p:sp>
          <p:nvSpPr>
            <p:cNvPr name="TextBox 4" id="4"/>
            <p:cNvSpPr txBox="true"/>
            <p:nvPr/>
          </p:nvSpPr>
          <p:spPr>
            <a:xfrm>
              <a:off x="0" y="-38100"/>
              <a:ext cx="619276" cy="5205663"/>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2344363" y="1714933"/>
            <a:ext cx="13637374" cy="1552575"/>
          </a:xfrm>
          <a:prstGeom prst="rect">
            <a:avLst/>
          </a:prstGeom>
        </p:spPr>
        <p:txBody>
          <a:bodyPr anchor="t" rtlCol="false" tIns="0" lIns="0" bIns="0" rIns="0">
            <a:spAutoFit/>
          </a:bodyPr>
          <a:lstStyle/>
          <a:p>
            <a:pPr algn="ctr">
              <a:lnSpc>
                <a:spcPts val="12599"/>
              </a:lnSpc>
            </a:pPr>
            <a:r>
              <a:rPr lang="en-US" sz="9000">
                <a:solidFill>
                  <a:srgbClr val="FFFFFF"/>
                </a:solidFill>
                <a:latin typeface="Roboto Bold"/>
              </a:rPr>
              <a:t>Definición del problema.</a:t>
            </a:r>
          </a:p>
        </p:txBody>
      </p:sp>
      <p:sp>
        <p:nvSpPr>
          <p:cNvPr name="TextBox 6" id="6"/>
          <p:cNvSpPr txBox="true"/>
          <p:nvPr/>
        </p:nvSpPr>
        <p:spPr>
          <a:xfrm rot="0">
            <a:off x="713948" y="4369350"/>
            <a:ext cx="16473365" cy="3591417"/>
          </a:xfrm>
          <a:prstGeom prst="rect">
            <a:avLst/>
          </a:prstGeom>
        </p:spPr>
        <p:txBody>
          <a:bodyPr anchor="t" rtlCol="false" tIns="0" lIns="0" bIns="0" rIns="0">
            <a:spAutoFit/>
          </a:bodyPr>
          <a:lstStyle/>
          <a:p>
            <a:pPr>
              <a:lnSpc>
                <a:spcPts val="5747"/>
              </a:lnSpc>
            </a:pPr>
          </a:p>
          <a:p>
            <a:pPr>
              <a:lnSpc>
                <a:spcPts val="5747"/>
              </a:lnSpc>
            </a:pPr>
            <a:r>
              <a:rPr lang="en-US" sz="4105">
                <a:solidFill>
                  <a:srgbClr val="000000"/>
                </a:solidFill>
                <a:latin typeface="Roboto Condensed Bold"/>
              </a:rPr>
              <a:t>·El deseo del problema es obtener los siguientes resultados:</a:t>
            </a:r>
          </a:p>
          <a:p>
            <a:pPr>
              <a:lnSpc>
                <a:spcPts val="5747"/>
              </a:lnSpc>
            </a:pPr>
            <a:r>
              <a:rPr lang="en-US" sz="4105">
                <a:solidFill>
                  <a:srgbClr val="000000"/>
                </a:solidFill>
                <a:latin typeface="Roboto Condensed Bold"/>
              </a:rPr>
              <a:t>·La ecuación de la recta, en la forma y = m*x + b.</a:t>
            </a:r>
          </a:p>
          <a:p>
            <a:pPr>
              <a:lnSpc>
                <a:spcPts val="5747"/>
              </a:lnSpc>
            </a:pPr>
            <a:r>
              <a:rPr lang="en-US" sz="4105">
                <a:solidFill>
                  <a:srgbClr val="000000"/>
                </a:solidFill>
                <a:latin typeface="Roboto Condensed Bold"/>
              </a:rPr>
              <a:t>·El ángulo con el eje horizontal, en grados.</a:t>
            </a:r>
          </a:p>
          <a:p>
            <a:pPr algn="l">
              <a:lnSpc>
                <a:spcPts val="5747"/>
              </a:lnSpc>
              <a:spcBef>
                <a:spcPct val="0"/>
              </a:spcBef>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5400000">
            <a:off x="8660554" y="-8651029"/>
            <a:ext cx="966892" cy="18288000"/>
            <a:chOff x="0" y="0"/>
            <a:chExt cx="273210" cy="5167563"/>
          </a:xfrm>
        </p:grpSpPr>
        <p:sp>
          <p:nvSpPr>
            <p:cNvPr name="Freeform 3" id="3"/>
            <p:cNvSpPr/>
            <p:nvPr/>
          </p:nvSpPr>
          <p:spPr>
            <a:xfrm flipH="false" flipV="false" rot="0">
              <a:off x="0" y="0"/>
              <a:ext cx="273211" cy="5167563"/>
            </a:xfrm>
            <a:custGeom>
              <a:avLst/>
              <a:gdLst/>
              <a:ahLst/>
              <a:cxnLst/>
              <a:rect r="r" b="b" t="t" l="l"/>
              <a:pathLst>
                <a:path h="5167563" w="273211">
                  <a:moveTo>
                    <a:pt x="0" y="0"/>
                  </a:moveTo>
                  <a:lnTo>
                    <a:pt x="273211" y="0"/>
                  </a:lnTo>
                  <a:lnTo>
                    <a:pt x="273211" y="5167563"/>
                  </a:lnTo>
                  <a:lnTo>
                    <a:pt x="0" y="5167563"/>
                  </a:lnTo>
                  <a:close/>
                </a:path>
              </a:pathLst>
            </a:custGeom>
            <a:solidFill>
              <a:srgbClr val="058289"/>
            </a:solidFill>
          </p:spPr>
        </p:sp>
        <p:sp>
          <p:nvSpPr>
            <p:cNvPr name="TextBox 4" id="4"/>
            <p:cNvSpPr txBox="true"/>
            <p:nvPr/>
          </p:nvSpPr>
          <p:spPr>
            <a:xfrm>
              <a:off x="0" y="-38100"/>
              <a:ext cx="273210" cy="5205663"/>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4485948" y="985942"/>
            <a:ext cx="8860918" cy="9310583"/>
          </a:xfrm>
          <a:custGeom>
            <a:avLst/>
            <a:gdLst/>
            <a:ahLst/>
            <a:cxnLst/>
            <a:rect r="r" b="b" t="t" l="l"/>
            <a:pathLst>
              <a:path h="9310583" w="8860918">
                <a:moveTo>
                  <a:pt x="0" y="0"/>
                </a:moveTo>
                <a:lnTo>
                  <a:pt x="8860919" y="0"/>
                </a:lnTo>
                <a:lnTo>
                  <a:pt x="8860919" y="9310583"/>
                </a:lnTo>
                <a:lnTo>
                  <a:pt x="0" y="9310583"/>
                </a:lnTo>
                <a:lnTo>
                  <a:pt x="0" y="0"/>
                </a:lnTo>
                <a:close/>
              </a:path>
            </a:pathLst>
          </a:custGeom>
          <a:blipFill>
            <a:blip r:embed="rId2"/>
            <a:stretch>
              <a:fillRect l="0" t="-2571" r="-342" b="-1040"/>
            </a:stretch>
          </a:blipFill>
        </p:spPr>
      </p:sp>
      <p:sp>
        <p:nvSpPr>
          <p:cNvPr name="TextBox 6" id="6"/>
          <p:cNvSpPr txBox="true"/>
          <p:nvPr/>
        </p:nvSpPr>
        <p:spPr>
          <a:xfrm rot="0">
            <a:off x="2325313" y="-321521"/>
            <a:ext cx="13637374" cy="1552575"/>
          </a:xfrm>
          <a:prstGeom prst="rect">
            <a:avLst/>
          </a:prstGeom>
        </p:spPr>
        <p:txBody>
          <a:bodyPr anchor="t" rtlCol="false" tIns="0" lIns="0" bIns="0" rIns="0">
            <a:spAutoFit/>
          </a:bodyPr>
          <a:lstStyle/>
          <a:p>
            <a:pPr algn="ctr">
              <a:lnSpc>
                <a:spcPts val="12599"/>
              </a:lnSpc>
            </a:pPr>
            <a:r>
              <a:rPr lang="en-US" sz="9000">
                <a:solidFill>
                  <a:srgbClr val="FFFFFF"/>
                </a:solidFill>
                <a:latin typeface="Roboto Bold"/>
              </a:rPr>
              <a:t>Diseño de la solución.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DAF1I8IyUI4</dc:identifier>
  <dcterms:modified xsi:type="dcterms:W3CDTF">2011-08-01T06:04:30Z</dcterms:modified>
  <cp:revision>1</cp:revision>
  <dc:title>Instituto Tecnologico del occidente del estado de hidalgo.</dc:title>
</cp:coreProperties>
</file>